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16"/>
  </p:notesMasterIdLst>
  <p:sldIdLst>
    <p:sldId id="256" r:id="rId3"/>
    <p:sldId id="282" r:id="rId4"/>
    <p:sldId id="281" r:id="rId5"/>
    <p:sldId id="270" r:id="rId6"/>
    <p:sldId id="261" r:id="rId7"/>
    <p:sldId id="272" r:id="rId8"/>
    <p:sldId id="283" r:id="rId9"/>
    <p:sldId id="284" r:id="rId10"/>
    <p:sldId id="285" r:id="rId11"/>
    <p:sldId id="286" r:id="rId12"/>
    <p:sldId id="287" r:id="rId13"/>
    <p:sldId id="288" r:id="rId14"/>
    <p:sldId id="262" r:id="rId15"/>
  </p:sldIdLst>
  <p:sldSz cx="9144000" cy="6858000" type="screen4x3"/>
  <p:notesSz cx="6950075" cy="9236075"/>
  <p:custDataLst>
    <p:tags r:id="rId17"/>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4">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FB2EF"/>
    <a:srgbClr val="88BEF7"/>
    <a:srgbClr val="2358C1"/>
    <a:srgbClr val="0099FF"/>
    <a:srgbClr val="FFCC00"/>
    <a:srgbClr val="CC6600"/>
    <a:srgbClr val="996633"/>
    <a:srgbClr val="993300"/>
    <a:srgbClr val="FFCC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75792" autoAdjust="0"/>
  </p:normalViewPr>
  <p:slideViewPr>
    <p:cSldViewPr>
      <p:cViewPr varScale="1">
        <p:scale>
          <a:sx n="55" d="100"/>
          <a:sy n="55" d="100"/>
        </p:scale>
        <p:origin x="-159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126"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hqfiles\groups\HPD\SHP\_2015%20Statewide%20Housing%20Plan\Data\hist_permit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651314763843423E-2"/>
          <c:y val="0.2222087280777372"/>
          <c:w val="0.84671619552911304"/>
          <c:h val="0.61164043086065711"/>
        </c:manualLayout>
      </c:layout>
      <c:barChart>
        <c:barDir val="col"/>
        <c:grouping val="stacked"/>
        <c:varyColors val="0"/>
        <c:ser>
          <c:idx val="0"/>
          <c:order val="0"/>
          <c:tx>
            <c:strRef>
              <c:f>Sheet2!$B$1</c:f>
              <c:strCache>
                <c:ptCount val="1"/>
                <c:pt idx="0">
                  <c:v>Single Family</c:v>
                </c:pt>
              </c:strCache>
            </c:strRef>
          </c:tx>
          <c:spPr>
            <a:solidFill>
              <a:srgbClr val="1A468C"/>
            </a:solidFill>
          </c:spPr>
          <c:invertIfNegative val="0"/>
          <c:cat>
            <c:numRef>
              <c:f>Sheet2!$A$3:$A$63</c:f>
              <c:numCache>
                <c:formatCode>General</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Sheet2!$B$3:$B$63</c:f>
              <c:numCache>
                <c:formatCode>General</c:formatCode>
                <c:ptCount val="61"/>
                <c:pt idx="0">
                  <c:v>179554</c:v>
                </c:pt>
                <c:pt idx="1">
                  <c:v>138654</c:v>
                </c:pt>
                <c:pt idx="2">
                  <c:v>112167</c:v>
                </c:pt>
                <c:pt idx="3">
                  <c:v>124688</c:v>
                </c:pt>
                <c:pt idx="4">
                  <c:v>155901</c:v>
                </c:pt>
                <c:pt idx="5">
                  <c:v>119512</c:v>
                </c:pt>
                <c:pt idx="6">
                  <c:v>117037</c:v>
                </c:pt>
                <c:pt idx="7">
                  <c:v>117765</c:v>
                </c:pt>
                <c:pt idx="8">
                  <c:v>128739</c:v>
                </c:pt>
                <c:pt idx="9">
                  <c:v>113425</c:v>
                </c:pt>
                <c:pt idx="10">
                  <c:v>95690</c:v>
                </c:pt>
                <c:pt idx="11">
                  <c:v>65406</c:v>
                </c:pt>
                <c:pt idx="12">
                  <c:v>68418</c:v>
                </c:pt>
                <c:pt idx="13">
                  <c:v>86957</c:v>
                </c:pt>
                <c:pt idx="14">
                  <c:v>80135</c:v>
                </c:pt>
                <c:pt idx="15">
                  <c:v>71344</c:v>
                </c:pt>
                <c:pt idx="16">
                  <c:v>113260</c:v>
                </c:pt>
                <c:pt idx="17">
                  <c:v>124106</c:v>
                </c:pt>
                <c:pt idx="18">
                  <c:v>102656</c:v>
                </c:pt>
                <c:pt idx="19">
                  <c:v>76209</c:v>
                </c:pt>
                <c:pt idx="20">
                  <c:v>89800</c:v>
                </c:pt>
                <c:pt idx="21">
                  <c:v>140000</c:v>
                </c:pt>
                <c:pt idx="22">
                  <c:v>174900</c:v>
                </c:pt>
                <c:pt idx="23">
                  <c:v>143100</c:v>
                </c:pt>
                <c:pt idx="24">
                  <c:v>127500</c:v>
                </c:pt>
                <c:pt idx="25">
                  <c:v>86650</c:v>
                </c:pt>
                <c:pt idx="26">
                  <c:v>60278</c:v>
                </c:pt>
                <c:pt idx="27">
                  <c:v>51160</c:v>
                </c:pt>
                <c:pt idx="28">
                  <c:v>102509</c:v>
                </c:pt>
                <c:pt idx="29">
                  <c:v>112839</c:v>
                </c:pt>
                <c:pt idx="30">
                  <c:v>114202</c:v>
                </c:pt>
                <c:pt idx="31">
                  <c:v>146569</c:v>
                </c:pt>
                <c:pt idx="32">
                  <c:v>136128</c:v>
                </c:pt>
                <c:pt idx="33">
                  <c:v>162167</c:v>
                </c:pt>
                <c:pt idx="34">
                  <c:v>162651</c:v>
                </c:pt>
                <c:pt idx="35">
                  <c:v>103819</c:v>
                </c:pt>
                <c:pt idx="36">
                  <c:v>73809</c:v>
                </c:pt>
                <c:pt idx="37">
                  <c:v>76187</c:v>
                </c:pt>
                <c:pt idx="38">
                  <c:v>69901</c:v>
                </c:pt>
                <c:pt idx="39">
                  <c:v>77115</c:v>
                </c:pt>
                <c:pt idx="40">
                  <c:v>68689</c:v>
                </c:pt>
                <c:pt idx="41">
                  <c:v>74923</c:v>
                </c:pt>
                <c:pt idx="42">
                  <c:v>84780</c:v>
                </c:pt>
                <c:pt idx="43">
                  <c:v>94298</c:v>
                </c:pt>
                <c:pt idx="44">
                  <c:v>101711</c:v>
                </c:pt>
                <c:pt idx="45">
                  <c:v>105595</c:v>
                </c:pt>
                <c:pt idx="46">
                  <c:v>106902</c:v>
                </c:pt>
                <c:pt idx="47">
                  <c:v>123865</c:v>
                </c:pt>
                <c:pt idx="48">
                  <c:v>138762</c:v>
                </c:pt>
                <c:pt idx="49">
                  <c:v>151417</c:v>
                </c:pt>
                <c:pt idx="50">
                  <c:v>155322</c:v>
                </c:pt>
                <c:pt idx="51">
                  <c:v>108021</c:v>
                </c:pt>
                <c:pt idx="52">
                  <c:v>68409</c:v>
                </c:pt>
                <c:pt idx="53">
                  <c:v>33050</c:v>
                </c:pt>
                <c:pt idx="54">
                  <c:v>25454</c:v>
                </c:pt>
                <c:pt idx="55">
                  <c:v>25526</c:v>
                </c:pt>
                <c:pt idx="56">
                  <c:v>21451</c:v>
                </c:pt>
                <c:pt idx="57">
                  <c:v>30799</c:v>
                </c:pt>
                <c:pt idx="58" formatCode="#,##0">
                  <c:v>36991</c:v>
                </c:pt>
                <c:pt idx="59" formatCode="#,##0">
                  <c:v>37091</c:v>
                </c:pt>
                <c:pt idx="60" formatCode="#,##0">
                  <c:v>44896</c:v>
                </c:pt>
              </c:numCache>
            </c:numRef>
          </c:val>
          <c:extLst xmlns:c16r2="http://schemas.microsoft.com/office/drawing/2015/06/chart">
            <c:ext xmlns:c16="http://schemas.microsoft.com/office/drawing/2014/chart" uri="{C3380CC4-5D6E-409C-BE32-E72D297353CC}">
              <c16:uniqueId val="{00000000-8FCD-4485-8A77-EEE098A099AD}"/>
            </c:ext>
          </c:extLst>
        </c:ser>
        <c:ser>
          <c:idx val="1"/>
          <c:order val="1"/>
          <c:tx>
            <c:strRef>
              <c:f>Sheet2!$C$1</c:f>
              <c:strCache>
                <c:ptCount val="1"/>
                <c:pt idx="0">
                  <c:v>Multifamily (2+ Units)</c:v>
                </c:pt>
              </c:strCache>
            </c:strRef>
          </c:tx>
          <c:spPr>
            <a:solidFill>
              <a:srgbClr val="F69B11"/>
            </a:solidFill>
          </c:spPr>
          <c:invertIfNegative val="0"/>
          <c:cat>
            <c:numRef>
              <c:f>Sheet2!$A$3:$A$63</c:f>
              <c:numCache>
                <c:formatCode>General</c:formatCode>
                <c:ptCount val="61"/>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pt idx="60">
                  <c:v>2015</c:v>
                </c:pt>
              </c:numCache>
            </c:numRef>
          </c:cat>
          <c:val>
            <c:numRef>
              <c:f>Sheet2!$C$3:$C$63</c:f>
              <c:numCache>
                <c:formatCode>General</c:formatCode>
                <c:ptCount val="61"/>
                <c:pt idx="0">
                  <c:v>32939</c:v>
                </c:pt>
                <c:pt idx="1">
                  <c:v>38514</c:v>
                </c:pt>
                <c:pt idx="2">
                  <c:v>57142</c:v>
                </c:pt>
                <c:pt idx="3">
                  <c:v>71986</c:v>
                </c:pt>
                <c:pt idx="4">
                  <c:v>80225</c:v>
                </c:pt>
                <c:pt idx="5">
                  <c:v>75035</c:v>
                </c:pt>
                <c:pt idx="6">
                  <c:v>94808</c:v>
                </c:pt>
                <c:pt idx="7">
                  <c:v>127198</c:v>
                </c:pt>
                <c:pt idx="8">
                  <c:v>176785</c:v>
                </c:pt>
                <c:pt idx="9">
                  <c:v>155430</c:v>
                </c:pt>
                <c:pt idx="10">
                  <c:v>82426</c:v>
                </c:pt>
                <c:pt idx="11">
                  <c:v>33969</c:v>
                </c:pt>
                <c:pt idx="12">
                  <c:v>43581</c:v>
                </c:pt>
                <c:pt idx="13">
                  <c:v>73022</c:v>
                </c:pt>
                <c:pt idx="14">
                  <c:v>104211</c:v>
                </c:pt>
                <c:pt idx="15">
                  <c:v>124348</c:v>
                </c:pt>
                <c:pt idx="16">
                  <c:v>143729</c:v>
                </c:pt>
                <c:pt idx="17">
                  <c:v>156285</c:v>
                </c:pt>
                <c:pt idx="18">
                  <c:v>114027</c:v>
                </c:pt>
                <c:pt idx="19">
                  <c:v>53239</c:v>
                </c:pt>
                <c:pt idx="20">
                  <c:v>41900</c:v>
                </c:pt>
                <c:pt idx="21">
                  <c:v>81100</c:v>
                </c:pt>
                <c:pt idx="22">
                  <c:v>95900</c:v>
                </c:pt>
                <c:pt idx="23">
                  <c:v>101600</c:v>
                </c:pt>
                <c:pt idx="24">
                  <c:v>82500</c:v>
                </c:pt>
                <c:pt idx="25">
                  <c:v>58327</c:v>
                </c:pt>
                <c:pt idx="26">
                  <c:v>44316</c:v>
                </c:pt>
                <c:pt idx="27">
                  <c:v>34496</c:v>
                </c:pt>
                <c:pt idx="28">
                  <c:v>70060</c:v>
                </c:pt>
                <c:pt idx="29">
                  <c:v>112006</c:v>
                </c:pt>
                <c:pt idx="30">
                  <c:v>158115</c:v>
                </c:pt>
                <c:pt idx="31">
                  <c:v>168000</c:v>
                </c:pt>
                <c:pt idx="32">
                  <c:v>117043</c:v>
                </c:pt>
                <c:pt idx="33">
                  <c:v>93392</c:v>
                </c:pt>
                <c:pt idx="34">
                  <c:v>75096</c:v>
                </c:pt>
                <c:pt idx="35">
                  <c:v>60494</c:v>
                </c:pt>
                <c:pt idx="36">
                  <c:v>32110</c:v>
                </c:pt>
                <c:pt idx="37">
                  <c:v>21220</c:v>
                </c:pt>
                <c:pt idx="38">
                  <c:v>14755</c:v>
                </c:pt>
                <c:pt idx="39">
                  <c:v>19932</c:v>
                </c:pt>
                <c:pt idx="40">
                  <c:v>16604</c:v>
                </c:pt>
                <c:pt idx="41">
                  <c:v>19360</c:v>
                </c:pt>
                <c:pt idx="42">
                  <c:v>26936</c:v>
                </c:pt>
                <c:pt idx="43">
                  <c:v>31409</c:v>
                </c:pt>
                <c:pt idx="44">
                  <c:v>38426</c:v>
                </c:pt>
                <c:pt idx="45">
                  <c:v>42945</c:v>
                </c:pt>
                <c:pt idx="46">
                  <c:v>41855</c:v>
                </c:pt>
                <c:pt idx="47">
                  <c:v>43896</c:v>
                </c:pt>
                <c:pt idx="48">
                  <c:v>56920</c:v>
                </c:pt>
                <c:pt idx="49">
                  <c:v>61543</c:v>
                </c:pt>
                <c:pt idx="50">
                  <c:v>53650</c:v>
                </c:pt>
                <c:pt idx="51">
                  <c:v>56259</c:v>
                </c:pt>
                <c:pt idx="52">
                  <c:v>44625</c:v>
                </c:pt>
                <c:pt idx="53">
                  <c:v>31912</c:v>
                </c:pt>
                <c:pt idx="54">
                  <c:v>10967</c:v>
                </c:pt>
                <c:pt idx="55">
                  <c:v>19236</c:v>
                </c:pt>
                <c:pt idx="56">
                  <c:v>25720</c:v>
                </c:pt>
                <c:pt idx="57">
                  <c:v>26692</c:v>
                </c:pt>
                <c:pt idx="58" formatCode="#,##0">
                  <c:v>48481</c:v>
                </c:pt>
                <c:pt idx="59" formatCode="#,##0">
                  <c:v>48755</c:v>
                </c:pt>
                <c:pt idx="60" formatCode="#,##0">
                  <c:v>53177</c:v>
                </c:pt>
              </c:numCache>
            </c:numRef>
          </c:val>
          <c:extLst xmlns:c16r2="http://schemas.microsoft.com/office/drawing/2015/06/chart">
            <c:ext xmlns:c16="http://schemas.microsoft.com/office/drawing/2014/chart" uri="{C3380CC4-5D6E-409C-BE32-E72D297353CC}">
              <c16:uniqueId val="{00000001-8FCD-4485-8A77-EEE098A099AD}"/>
            </c:ext>
          </c:extLst>
        </c:ser>
        <c:dLbls>
          <c:showLegendKey val="0"/>
          <c:showVal val="0"/>
          <c:showCatName val="0"/>
          <c:showSerName val="0"/>
          <c:showPercent val="0"/>
          <c:showBubbleSize val="0"/>
        </c:dLbls>
        <c:gapWidth val="150"/>
        <c:overlap val="100"/>
        <c:axId val="171563008"/>
        <c:axId val="44587200"/>
      </c:barChart>
      <c:catAx>
        <c:axId val="171563008"/>
        <c:scaling>
          <c:orientation val="minMax"/>
        </c:scaling>
        <c:delete val="0"/>
        <c:axPos val="b"/>
        <c:numFmt formatCode="General" sourceLinked="1"/>
        <c:majorTickMark val="out"/>
        <c:minorTickMark val="none"/>
        <c:tickLblPos val="nextTo"/>
        <c:txPr>
          <a:bodyPr/>
          <a:lstStyle/>
          <a:p>
            <a:pPr>
              <a:defRPr sz="1200"/>
            </a:pPr>
            <a:endParaRPr lang="en-US"/>
          </a:p>
        </c:txPr>
        <c:crossAx val="44587200"/>
        <c:crosses val="autoZero"/>
        <c:auto val="1"/>
        <c:lblAlgn val="ctr"/>
        <c:lblOffset val="100"/>
        <c:noMultiLvlLbl val="0"/>
      </c:catAx>
      <c:valAx>
        <c:axId val="44587200"/>
        <c:scaling>
          <c:orientation val="minMax"/>
        </c:scaling>
        <c:delete val="0"/>
        <c:axPos val="l"/>
        <c:majorGridlines>
          <c:spPr>
            <a:ln>
              <a:solidFill>
                <a:sysClr val="window" lastClr="FFFFFF">
                  <a:lumMod val="65000"/>
                </a:sysClr>
              </a:solidFill>
            </a:ln>
          </c:spPr>
        </c:majorGridlines>
        <c:numFmt formatCode="#,##0" sourceLinked="0"/>
        <c:majorTickMark val="out"/>
        <c:minorTickMark val="none"/>
        <c:tickLblPos val="nextTo"/>
        <c:spPr>
          <a:ln>
            <a:solidFill>
              <a:sysClr val="windowText" lastClr="000000"/>
            </a:solidFill>
          </a:ln>
        </c:spPr>
        <c:txPr>
          <a:bodyPr/>
          <a:lstStyle/>
          <a:p>
            <a:pPr>
              <a:defRPr sz="1200"/>
            </a:pPr>
            <a:endParaRPr lang="en-US"/>
          </a:p>
        </c:txPr>
        <c:crossAx val="171563008"/>
        <c:crosses val="autoZero"/>
        <c:crossBetween val="between"/>
      </c:valAx>
      <c:spPr>
        <a:ln>
          <a:solidFill>
            <a:sysClr val="window" lastClr="FFFFFF">
              <a:lumMod val="65000"/>
            </a:sysClr>
          </a:solidFill>
        </a:ln>
      </c:spPr>
    </c:plotArea>
    <c:legend>
      <c:legendPos val="r"/>
      <c:layout>
        <c:manualLayout>
          <c:xMode val="edge"/>
          <c:yMode val="edge"/>
          <c:x val="0.32680319049700091"/>
          <c:y val="0.12097713139524009"/>
          <c:w val="0.34732858490059731"/>
          <c:h val="9.4366149436799857E-2"/>
        </c:manualLayout>
      </c:layout>
      <c:overlay val="0"/>
      <c:txPr>
        <a:bodyPr/>
        <a:lstStyle/>
        <a:p>
          <a:pPr>
            <a:defRPr sz="1600"/>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1.02227E-7</cdr:x>
      <cdr:y>0.13349</cdr:y>
    </cdr:from>
    <cdr:to>
      <cdr:x>0.06232</cdr:x>
      <cdr:y>0.22275</cdr:y>
    </cdr:to>
    <cdr:sp macro="" textlink="">
      <cdr:nvSpPr>
        <cdr:cNvPr id="3" name="TextBox 1"/>
        <cdr:cNvSpPr txBox="1"/>
      </cdr:nvSpPr>
      <cdr:spPr>
        <a:xfrm xmlns:a="http://schemas.openxmlformats.org/drawingml/2006/main">
          <a:off x="1" y="683653"/>
          <a:ext cx="609600" cy="457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000" dirty="0" smtClean="0"/>
            <a:t> Permits</a:t>
          </a:r>
        </a:p>
        <a:p xmlns:a="http://schemas.openxmlformats.org/drawingml/2006/main">
          <a:pPr algn="r"/>
          <a:endParaRPr lang="en-US" sz="1100" dirty="0"/>
        </a:p>
      </cdr:txBody>
    </cdr:sp>
  </cdr:relSizeAnchor>
  <cdr:relSizeAnchor xmlns:cdr="http://schemas.openxmlformats.org/drawingml/2006/chartDrawing">
    <cdr:from>
      <cdr:x>0.39727</cdr:x>
      <cdr:y>0.05909</cdr:y>
    </cdr:from>
    <cdr:to>
      <cdr:x>0.59727</cdr:x>
      <cdr:y>0.33655</cdr:y>
    </cdr:to>
    <cdr:sp macro="" textlink="">
      <cdr:nvSpPr>
        <cdr:cNvPr id="7" name="TextBox 6"/>
        <cdr:cNvSpPr txBox="1"/>
      </cdr:nvSpPr>
      <cdr:spPr>
        <a:xfrm xmlns:a="http://schemas.openxmlformats.org/drawingml/2006/main">
          <a:off x="3886200" y="302653"/>
          <a:ext cx="1956435" cy="142102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dirty="0"/>
            <a:t>Annual Production of Housing Units </a:t>
          </a:r>
          <a:r>
            <a:rPr lang="en-US" sz="1600" dirty="0" smtClean="0"/>
            <a:t>1955-2015</a:t>
          </a:r>
          <a:endParaRPr lang="en-US" sz="1600" baseline="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11276" cy="46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2057" name="Rectangle 9"/>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8" name="Rectangle 10"/>
          <p:cNvSpPr>
            <a:spLocks noGrp="1" noChangeArrowheads="1"/>
          </p:cNvSpPr>
          <p:nvPr>
            <p:ph type="body" sz="quarter" idx="3"/>
          </p:nvPr>
        </p:nvSpPr>
        <p:spPr bwMode="auto">
          <a:xfrm>
            <a:off x="925937" y="4387452"/>
            <a:ext cx="5098204" cy="415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9" name="Rectangle 11"/>
          <p:cNvSpPr>
            <a:spLocks noGrp="1" noChangeArrowheads="1"/>
          </p:cNvSpPr>
          <p:nvPr>
            <p:ph type="dt" idx="1"/>
          </p:nvPr>
        </p:nvSpPr>
        <p:spPr bwMode="auto">
          <a:xfrm>
            <a:off x="3938799" y="0"/>
            <a:ext cx="3011276" cy="46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t" anchorCtr="0" compatLnSpc="1">
            <a:prstTxWarp prst="textNoShape">
              <a:avLst/>
            </a:prstTxWarp>
          </a:bodyPr>
          <a:lstStyle>
            <a:lvl1pPr algn="r" defTabSz="927100" eaLnBrk="0" hangingPunct="0">
              <a:defRPr sz="1200">
                <a:latin typeface="Times New Roman" pitchFamily="18" charset="0"/>
              </a:defRPr>
            </a:lvl1pPr>
          </a:lstStyle>
          <a:p>
            <a:endParaRPr lang="en-US"/>
          </a:p>
        </p:txBody>
      </p:sp>
      <p:sp>
        <p:nvSpPr>
          <p:cNvPr id="2060" name="Rectangle 12"/>
          <p:cNvSpPr>
            <a:spLocks noGrp="1" noChangeArrowheads="1"/>
          </p:cNvSpPr>
          <p:nvPr>
            <p:ph type="ftr" sz="quarter" idx="4"/>
          </p:nvPr>
        </p:nvSpPr>
        <p:spPr bwMode="auto">
          <a:xfrm>
            <a:off x="0" y="8774903"/>
            <a:ext cx="3011276" cy="46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b"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2061" name="Rectangle 13"/>
          <p:cNvSpPr>
            <a:spLocks noGrp="1" noChangeArrowheads="1"/>
          </p:cNvSpPr>
          <p:nvPr>
            <p:ph type="sldNum" sz="quarter" idx="5"/>
          </p:nvPr>
        </p:nvSpPr>
        <p:spPr bwMode="auto">
          <a:xfrm>
            <a:off x="3938799" y="8774903"/>
            <a:ext cx="3011276" cy="46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738" tIns="46369" rIns="92738" bIns="46369" numCol="1" anchor="b" anchorCtr="0" compatLnSpc="1">
            <a:prstTxWarp prst="textNoShape">
              <a:avLst/>
            </a:prstTxWarp>
          </a:bodyPr>
          <a:lstStyle>
            <a:lvl1pPr algn="r" defTabSz="927100" eaLnBrk="0" hangingPunct="0">
              <a:defRPr sz="1200">
                <a:latin typeface="Times New Roman" pitchFamily="18" charset="0"/>
              </a:defRPr>
            </a:lvl1pPr>
          </a:lstStyle>
          <a:p>
            <a:fld id="{C5AD84BD-B57F-44ED-B432-012949432F91}" type="slidenum">
              <a:rPr lang="en-US"/>
              <a:pPr/>
              <a:t>‹#›</a:t>
            </a:fld>
            <a:endParaRPr lang="en-US"/>
          </a:p>
        </p:txBody>
      </p:sp>
    </p:spTree>
    <p:extLst>
      <p:ext uri="{BB962C8B-B14F-4D97-AF65-F5344CB8AC3E}">
        <p14:creationId xmlns:p14="http://schemas.microsoft.com/office/powerpoint/2010/main" val="3480004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a:t>
            </a:fld>
            <a:endParaRPr lang="en-US"/>
          </a:p>
        </p:txBody>
      </p:sp>
    </p:spTree>
    <p:extLst>
      <p:ext uri="{BB962C8B-B14F-4D97-AF65-F5344CB8AC3E}">
        <p14:creationId xmlns:p14="http://schemas.microsoft.com/office/powerpoint/2010/main" val="3746574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kind of people are leaving California and who is replacing them?</a:t>
            </a:r>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10</a:t>
            </a:fld>
            <a:endParaRPr lang="en-US"/>
          </a:p>
        </p:txBody>
      </p:sp>
    </p:spTree>
    <p:extLst>
      <p:ext uri="{BB962C8B-B14F-4D97-AF65-F5344CB8AC3E}">
        <p14:creationId xmlns:p14="http://schemas.microsoft.com/office/powerpoint/2010/main" val="999043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forcing out</a:t>
            </a:r>
            <a:r>
              <a:rPr lang="en-US" baseline="0" dirty="0" smtClean="0"/>
              <a:t> po</a:t>
            </a:r>
            <a:r>
              <a:rPr lang="en-US" dirty="0" smtClean="0"/>
              <a:t>or people</a:t>
            </a:r>
            <a:r>
              <a:rPr lang="en-US" baseline="0" dirty="0" smtClean="0"/>
              <a:t> and people of color and replacing them with highly educated mostly white people. 10 of the top 15 unemployment blackspots in the NATION are in California.  When housing costs are factored in California has the highest poverty rate in the nation.  Our situation is a reflection of our values.  We talk a lot about social equity in California, but we enact policies that benefit rich people and homeowners and shoulder more cost burdens on the poor and people living on the margins.</a:t>
            </a:r>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11</a:t>
            </a:fld>
            <a:endParaRPr lang="en-US"/>
          </a:p>
        </p:txBody>
      </p:sp>
    </p:spTree>
    <p:extLst>
      <p:ext uri="{BB962C8B-B14F-4D97-AF65-F5344CB8AC3E}">
        <p14:creationId xmlns:p14="http://schemas.microsoft.com/office/powerpoint/2010/main" val="269811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not a quote from</a:t>
            </a:r>
            <a:r>
              <a:rPr lang="en-US" baseline="0" dirty="0" smtClean="0"/>
              <a:t> the Heritage Foundation, or the Trump White House.  This is from President Barack Obama’s chief economic advisor, Jason Fuhrman decrying the over regulation of the housing market and what it means for poor people and people of color.</a:t>
            </a:r>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12</a:t>
            </a:fld>
            <a:endParaRPr lang="en-US"/>
          </a:p>
        </p:txBody>
      </p:sp>
    </p:spTree>
    <p:extLst>
      <p:ext uri="{BB962C8B-B14F-4D97-AF65-F5344CB8AC3E}">
        <p14:creationId xmlns:p14="http://schemas.microsoft.com/office/powerpoint/2010/main" val="134337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13</a:t>
            </a:fld>
            <a:endParaRPr lang="en-US"/>
          </a:p>
        </p:txBody>
      </p:sp>
    </p:spTree>
    <p:extLst>
      <p:ext uri="{BB962C8B-B14F-4D97-AF65-F5344CB8AC3E}">
        <p14:creationId xmlns:p14="http://schemas.microsoft.com/office/powerpoint/2010/main" val="329346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a:t>
            </a:r>
            <a:r>
              <a:rPr lang="en-US" baseline="0" dirty="0" smtClean="0"/>
              <a:t> clearly see the crowd on the right is much bigger than the crowd on the left</a:t>
            </a:r>
            <a:r>
              <a:rPr lang="en-US" baseline="0" dirty="0" smtClean="0"/>
              <a:t>.  This is called an “alternative fact”</a:t>
            </a:r>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2</a:t>
            </a:fld>
            <a:endParaRPr lang="en-US"/>
          </a:p>
        </p:txBody>
      </p:sp>
    </p:spTree>
    <p:extLst>
      <p:ext uri="{BB962C8B-B14F-4D97-AF65-F5344CB8AC3E}">
        <p14:creationId xmlns:p14="http://schemas.microsoft.com/office/powerpoint/2010/main" val="45087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As you can see</a:t>
            </a:r>
            <a:r>
              <a:rPr lang="en-US" baseline="0" dirty="0" smtClean="0"/>
              <a:t> from these housing production numbers we are clearly in a building boom! There are cranes everywhere, developers are reaping huge profits paving over every square inch of California, we need to slow down! we need a moratorium! all this rampant construction is causing displacement!  This too is “an alternative fact”.  We are, in reality, at historic low levels of housing production and far below what we need to produce to meet population growth.  Displacement is simply a product of supply not meeting demand.</a:t>
            </a:r>
            <a:endParaRPr lang="en-US" dirty="0"/>
          </a:p>
        </p:txBody>
      </p:sp>
      <p:sp>
        <p:nvSpPr>
          <p:cNvPr id="4" name="Slide Number Placeholder 3"/>
          <p:cNvSpPr>
            <a:spLocks noGrp="1"/>
          </p:cNvSpPr>
          <p:nvPr>
            <p:ph type="sldNum" sz="quarter" idx="10"/>
          </p:nvPr>
        </p:nvSpPr>
        <p:spPr/>
        <p:txBody>
          <a:bodyPr/>
          <a:lstStyle/>
          <a:p>
            <a:fld id="{4DA6E652-C9EF-4CF2-AD77-D78B30EE624A}" type="slidenum">
              <a:rPr lang="en-US" smtClean="0"/>
              <a:t>3</a:t>
            </a:fld>
            <a:endParaRPr lang="en-US"/>
          </a:p>
        </p:txBody>
      </p:sp>
    </p:spTree>
    <p:extLst>
      <p:ext uri="{BB962C8B-B14F-4D97-AF65-F5344CB8AC3E}">
        <p14:creationId xmlns:p14="http://schemas.microsoft.com/office/powerpoint/2010/main" val="347157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comparison recently produced by the San</a:t>
            </a:r>
            <a:r>
              <a:rPr lang="en-US" baseline="0" dirty="0" smtClean="0"/>
              <a:t> Francisco Housing Action Coalition shows how San Francisco is faring compared to Seattle, and let us not forget that the City of Seattle is home to about 25% fewer people than San Francisco. </a:t>
            </a:r>
            <a:r>
              <a:rPr lang="en-US" baseline="0" dirty="0" smtClean="0"/>
              <a:t>We are underperforming in historical terms and when compared to peer economies.</a:t>
            </a:r>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91818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Occam’s Razor…the</a:t>
            </a:r>
            <a:r>
              <a:rPr lang="en-US" baseline="0" dirty="0" smtClean="0"/>
              <a:t> most obvious answer is usually the correct one</a:t>
            </a:r>
            <a:r>
              <a:rPr lang="en-US" baseline="0" dirty="0" smtClean="0"/>
              <a:t>.  When you have huge demand and little supply, prices go up.</a:t>
            </a:r>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5</a:t>
            </a:fld>
            <a:endParaRPr lang="en-US"/>
          </a:p>
        </p:txBody>
      </p:sp>
    </p:spTree>
    <p:extLst>
      <p:ext uri="{BB962C8B-B14F-4D97-AF65-F5344CB8AC3E}">
        <p14:creationId xmlns:p14="http://schemas.microsoft.com/office/powerpoint/2010/main" val="31829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is shocked by this?</a:t>
            </a:r>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0253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move to the exurbs and commute to their jobs in the Bay Area.  170,000 </a:t>
            </a:r>
            <a:r>
              <a:rPr lang="en-US" baseline="0" dirty="0" err="1" smtClean="0"/>
              <a:t>incommuters</a:t>
            </a:r>
            <a:r>
              <a:rPr lang="en-US" baseline="0" dirty="0" smtClean="0"/>
              <a:t>…mega commuters.  40% of </a:t>
            </a:r>
            <a:r>
              <a:rPr lang="en-US" baseline="0" dirty="0" err="1" smtClean="0"/>
              <a:t>GhGs</a:t>
            </a:r>
            <a:r>
              <a:rPr lang="en-US" baseline="0" dirty="0" smtClean="0"/>
              <a:t> in CA come from cars stuck in long commutes.  SB 375 is supposed to reduce VMT…it is not working. VMT is going up.</a:t>
            </a:r>
          </a:p>
          <a:p>
            <a:endParaRPr lang="en-US" baseline="0" dirty="0" smtClean="0"/>
          </a:p>
          <a:p>
            <a:r>
              <a:rPr lang="en-US" baseline="0" dirty="0" smtClean="0"/>
              <a:t>People also move to other states.</a:t>
            </a:r>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7</a:t>
            </a:fld>
            <a:endParaRPr lang="en-US"/>
          </a:p>
        </p:txBody>
      </p:sp>
    </p:spTree>
    <p:extLst>
      <p:ext uri="{BB962C8B-B14F-4D97-AF65-F5344CB8AC3E}">
        <p14:creationId xmlns:p14="http://schemas.microsoft.com/office/powerpoint/2010/main" val="1510722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able to grab this data</a:t>
            </a:r>
            <a:r>
              <a:rPr lang="en-US" baseline="0" dirty="0" smtClean="0"/>
              <a:t> last week before the Department of energy website stopped posting anything to do with climate change.  Per capita </a:t>
            </a:r>
            <a:r>
              <a:rPr lang="en-US" baseline="0" dirty="0" err="1" smtClean="0"/>
              <a:t>GhG</a:t>
            </a:r>
            <a:r>
              <a:rPr lang="en-US" baseline="0" dirty="0" smtClean="0"/>
              <a:t> in CA is 9 tons, in TX its 26 tons. Almost 70,000 people are leaving CA for TX each year for lower housing costs.  CEQA  is bad for the environment. Zero Net Energy is bad for the environment. Mandatory rooftop solar is bad for the environment. These are not “alternative facts”. Anything that increases the cost of housing in CA and forces a family to Texas is bad for the environment. Not only are we forcing people out of state seeking cheaper housing, we are forcing much of our middle income employment base out of state too. Jobs are leaving. </a:t>
            </a:r>
            <a:r>
              <a:rPr lang="en-US" baseline="0" dirty="0" smtClean="0"/>
              <a:t>This is called carbon leakage and our housing policies and environmental policies are making it happen.</a:t>
            </a:r>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8</a:t>
            </a:fld>
            <a:endParaRPr lang="en-US"/>
          </a:p>
        </p:txBody>
      </p:sp>
    </p:spTree>
    <p:extLst>
      <p:ext uri="{BB962C8B-B14F-4D97-AF65-F5344CB8AC3E}">
        <p14:creationId xmlns:p14="http://schemas.microsoft.com/office/powerpoint/2010/main" val="1541769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Jamba Juice left Emeryville for Texas last year,</a:t>
            </a:r>
            <a:r>
              <a:rPr lang="en-US" baseline="0" dirty="0" smtClean="0"/>
              <a:t> taking 400 middle income jobs, citing the inability to pay workers what is needed in the Bay Area to make rent. Charles Schwab closed their customer service center in SF and moved to Colorado for the same reason.  All the chip manufacturing that used to happen here in the Valley is now in southern Oregon.  I could continue citing examples for a while.</a:t>
            </a:r>
            <a:endParaRPr lang="en-US" dirty="0"/>
          </a:p>
        </p:txBody>
      </p:sp>
      <p:sp>
        <p:nvSpPr>
          <p:cNvPr id="4" name="Slide Number Placeholder 3"/>
          <p:cNvSpPr>
            <a:spLocks noGrp="1"/>
          </p:cNvSpPr>
          <p:nvPr>
            <p:ph type="sldNum" sz="quarter" idx="10"/>
          </p:nvPr>
        </p:nvSpPr>
        <p:spPr/>
        <p:txBody>
          <a:bodyPr/>
          <a:lstStyle/>
          <a:p>
            <a:fld id="{C5AD84BD-B57F-44ED-B432-012949432F91}" type="slidenum">
              <a:rPr lang="en-US" smtClean="0"/>
              <a:pPr/>
              <a:t>9</a:t>
            </a:fld>
            <a:endParaRPr lang="en-US"/>
          </a:p>
        </p:txBody>
      </p:sp>
    </p:spTree>
    <p:extLst>
      <p:ext uri="{BB962C8B-B14F-4D97-AF65-F5344CB8AC3E}">
        <p14:creationId xmlns:p14="http://schemas.microsoft.com/office/powerpoint/2010/main" val="3930115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ctrTitle"/>
          </p:nvPr>
        </p:nvSpPr>
        <p:spPr>
          <a:xfrm>
            <a:off x="2438400" y="3352800"/>
            <a:ext cx="6324600" cy="1371600"/>
          </a:xfrm>
        </p:spPr>
        <p:txBody>
          <a:bodyPr/>
          <a:lstStyle>
            <a:lvl1pPr>
              <a:lnSpc>
                <a:spcPct val="90000"/>
              </a:lnSpc>
              <a:defRPr sz="4800"/>
            </a:lvl1pPr>
          </a:lstStyle>
          <a:p>
            <a:pPr lvl="0"/>
            <a:r>
              <a:rPr lang="en-US" noProof="0" smtClean="0"/>
              <a:t>Click to edit Master title style</a:t>
            </a:r>
            <a:endParaRPr lang="en-US" noProof="0" dirty="0" smtClean="0"/>
          </a:p>
        </p:txBody>
      </p:sp>
      <p:sp>
        <p:nvSpPr>
          <p:cNvPr id="30724" name="Rectangle 4"/>
          <p:cNvSpPr>
            <a:spLocks noGrp="1" noChangeArrowheads="1"/>
          </p:cNvSpPr>
          <p:nvPr>
            <p:ph type="subTitle" idx="1"/>
          </p:nvPr>
        </p:nvSpPr>
        <p:spPr>
          <a:xfrm>
            <a:off x="2438400" y="4724400"/>
            <a:ext cx="6324600" cy="685800"/>
          </a:xfrm>
        </p:spPr>
        <p:txBody>
          <a:bodyPr/>
          <a:lstStyle>
            <a:lvl1pPr marL="0" indent="0">
              <a:lnSpc>
                <a:spcPct val="80000"/>
              </a:lnSpc>
              <a:buFont typeface="Wingdings" pitchFamily="2" charset="2"/>
              <a:buNone/>
              <a:defRPr sz="3200"/>
            </a:lvl1pPr>
          </a:lstStyle>
          <a:p>
            <a:pPr lvl="0"/>
            <a:r>
              <a:rPr lang="en-US" noProof="0" smtClean="0"/>
              <a:t>Click to edit Master subtitle style</a:t>
            </a:r>
            <a:endParaRPr lang="en-US" noProof="0" dirty="0" smtClean="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68220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77165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685800"/>
            <a:ext cx="516255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479062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524000" y="457200"/>
            <a:ext cx="6781800" cy="1066800"/>
          </a:xfrm>
          <a:prstGeom prst="rect">
            <a:avLst/>
          </a:prstGeom>
        </p:spPr>
        <p:txBody>
          <a:bodyPr vert="horz" lIns="0" tIns="0" rIns="0" bIns="0" rtlCol="0" anchor="ctr">
            <a:normAutofit/>
          </a:bodyPr>
          <a:lstStyle>
            <a:lvl1pPr>
              <a:defRPr b="0"/>
            </a:lvl1pPr>
          </a:lstStyle>
          <a:p>
            <a:r>
              <a:rPr lang="en-US" smtClean="0"/>
              <a:t>Click to edit Master title style</a:t>
            </a:r>
            <a:endParaRPr lang="en-US" dirty="0"/>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4BEA1B41-5113-4204-A2B5-E5867733726D}" type="datetime1">
              <a:rPr lang="en-US" smtClean="0"/>
              <a:t>1/26/2017</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smtClean="0"/>
              <a:t>#SHA2025</a:t>
            </a:r>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a:p>
        </p:txBody>
      </p:sp>
    </p:spTree>
    <p:extLst>
      <p:ext uri="{BB962C8B-B14F-4D97-AF65-F5344CB8AC3E}">
        <p14:creationId xmlns:p14="http://schemas.microsoft.com/office/powerpoint/2010/main" val="814690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9242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6311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2057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2057400"/>
            <a:ext cx="34671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24520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73938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5980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0908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4900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297089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524000" y="2057400"/>
            <a:ext cx="7086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713" name="Rectangle 17"/>
          <p:cNvSpPr>
            <a:spLocks noGrp="1" noChangeArrowheads="1"/>
          </p:cNvSpPr>
          <p:nvPr>
            <p:ph type="title"/>
          </p:nvPr>
        </p:nvSpPr>
        <p:spPr bwMode="auto">
          <a:xfrm>
            <a:off x="1524000" y="685800"/>
            <a:ext cx="7086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txStyles>
    <p:titleStyle>
      <a:lvl1pPr algn="l" rtl="0" eaLnBrk="1" fontAlgn="base" hangingPunct="1">
        <a:spcBef>
          <a:spcPct val="0"/>
        </a:spcBef>
        <a:spcAft>
          <a:spcPct val="0"/>
        </a:spcAft>
        <a:defRPr sz="4000" b="1">
          <a:solidFill>
            <a:schemeClr val="accent1">
              <a:lumMod val="50000"/>
            </a:schemeClr>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50000"/>
        <a:buFont typeface="Wingdings" pitchFamily="2" charset="2"/>
        <a:buChar char="n"/>
        <a:defRPr sz="2800">
          <a:solidFill>
            <a:schemeClr val="accent1">
              <a:lumMod val="50000"/>
            </a:schemeClr>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50000"/>
        <a:buFont typeface="Wingdings" pitchFamily="2" charset="2"/>
        <a:buChar char="n"/>
        <a:defRPr sz="2400">
          <a:solidFill>
            <a:schemeClr val="accent1">
              <a:lumMod val="50000"/>
            </a:schemeClr>
          </a:solidFill>
          <a:latin typeface="+mn-lt"/>
        </a:defRPr>
      </a:lvl2pPr>
      <a:lvl3pPr marL="1143000" indent="-228600" algn="l" rtl="0" eaLnBrk="1" fontAlgn="base" hangingPunct="1">
        <a:spcBef>
          <a:spcPct val="20000"/>
        </a:spcBef>
        <a:spcAft>
          <a:spcPct val="0"/>
        </a:spcAft>
        <a:buClr>
          <a:schemeClr val="accent1">
            <a:lumMod val="50000"/>
          </a:schemeClr>
        </a:buClr>
        <a:buSzPct val="50000"/>
        <a:buFont typeface="Wingdings" pitchFamily="2" charset="2"/>
        <a:buChar char="n"/>
        <a:defRPr sz="2000">
          <a:solidFill>
            <a:schemeClr val="accent1">
              <a:lumMod val="50000"/>
            </a:schemeClr>
          </a:solidFill>
          <a:latin typeface="+mn-lt"/>
        </a:defRPr>
      </a:lvl3pPr>
      <a:lvl4pPr marL="1600200" indent="-228600" algn="l" rtl="0" eaLnBrk="1" fontAlgn="base" hangingPunct="1">
        <a:spcBef>
          <a:spcPct val="20000"/>
        </a:spcBef>
        <a:spcAft>
          <a:spcPct val="0"/>
        </a:spcAft>
        <a:buClr>
          <a:schemeClr val="accent1">
            <a:lumMod val="50000"/>
          </a:schemeClr>
        </a:buClr>
        <a:buSzPct val="50000"/>
        <a:buFont typeface="Wingdings" pitchFamily="2" charset="2"/>
        <a:buChar char="n"/>
        <a:defRPr>
          <a:solidFill>
            <a:schemeClr val="accent1">
              <a:lumMod val="50000"/>
            </a:schemeClr>
          </a:solidFill>
          <a:latin typeface="+mn-lt"/>
        </a:defRPr>
      </a:lvl4pPr>
      <a:lvl5pPr marL="2057400" indent="-228600" algn="l" rtl="0" eaLnBrk="1" fontAlgn="base" hangingPunct="1">
        <a:spcBef>
          <a:spcPct val="20000"/>
        </a:spcBef>
        <a:spcAft>
          <a:spcPct val="0"/>
        </a:spcAft>
        <a:buClr>
          <a:schemeClr val="accent1">
            <a:lumMod val="50000"/>
          </a:schemeClr>
        </a:buClr>
        <a:buSzPct val="50000"/>
        <a:buFont typeface="Wingdings" pitchFamily="2" charset="2"/>
        <a:buChar char="n"/>
        <a:defRPr>
          <a:solidFill>
            <a:schemeClr val="accent1">
              <a:lumMod val="50000"/>
            </a:schemeClr>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685800" y="2650066"/>
            <a:ext cx="8382000" cy="1964267"/>
          </a:xfrm>
        </p:spPr>
        <p:txBody>
          <a:bodyPr/>
          <a:lstStyle/>
          <a:p>
            <a:r>
              <a:rPr lang="en-US" sz="4400" dirty="0" smtClean="0"/>
              <a:t>Bay Area Council </a:t>
            </a:r>
            <a:br>
              <a:rPr lang="en-US" sz="4400" dirty="0" smtClean="0"/>
            </a:br>
            <a:r>
              <a:rPr lang="en-US" sz="4400" dirty="0" smtClean="0"/>
              <a:t>Housing &amp; Sustainable Development</a:t>
            </a:r>
            <a:endParaRPr lang="en-US" sz="4400" dirty="0"/>
          </a:p>
        </p:txBody>
      </p:sp>
      <p:sp>
        <p:nvSpPr>
          <p:cNvPr id="4103" name="Rectangle 7"/>
          <p:cNvSpPr>
            <a:spLocks noGrp="1" noChangeArrowheads="1"/>
          </p:cNvSpPr>
          <p:nvPr>
            <p:ph type="subTitle" idx="1"/>
          </p:nvPr>
        </p:nvSpPr>
        <p:spPr>
          <a:xfrm>
            <a:off x="1981200" y="4614333"/>
            <a:ext cx="6324600" cy="1676400"/>
          </a:xfrm>
        </p:spPr>
        <p:txBody>
          <a:bodyPr/>
          <a:lstStyle/>
          <a:p>
            <a:r>
              <a:rPr lang="en-US" dirty="0" smtClean="0"/>
              <a:t>Matt Regan</a:t>
            </a:r>
          </a:p>
          <a:p>
            <a:r>
              <a:rPr lang="en-US" sz="2400" dirty="0" smtClean="0"/>
              <a:t>Senior </a:t>
            </a:r>
            <a:r>
              <a:rPr lang="en-US" sz="2400" dirty="0"/>
              <a:t>Vice </a:t>
            </a:r>
            <a:r>
              <a:rPr lang="en-US" sz="2400" dirty="0" smtClean="0"/>
              <a:t>President of  </a:t>
            </a:r>
            <a:r>
              <a:rPr lang="en-US" sz="2400" dirty="0"/>
              <a:t>Public </a:t>
            </a:r>
            <a:r>
              <a:rPr lang="en-US" sz="2400" dirty="0" smtClean="0"/>
              <a:t>Policy</a:t>
            </a:r>
          </a:p>
          <a:p>
            <a:r>
              <a:rPr lang="en-US" sz="2400" dirty="0" smtClean="0"/>
              <a:t>Bay Area Council</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123845"/>
            <a:ext cx="2133600" cy="1052441"/>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066800"/>
            <a:ext cx="5105400" cy="461665"/>
          </a:xfrm>
          <a:prstGeom prst="rect">
            <a:avLst/>
          </a:prstGeom>
          <a:noFill/>
        </p:spPr>
        <p:txBody>
          <a:bodyPr wrap="square" rtlCol="0">
            <a:spAutoFit/>
          </a:bodyPr>
          <a:lstStyle/>
          <a:p>
            <a:pPr algn="ctr"/>
            <a:r>
              <a:rPr lang="en-US" b="1" dirty="0" smtClean="0"/>
              <a:t>EQUITY CONSEQUENCES</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02" y="2209800"/>
            <a:ext cx="7550397" cy="1219200"/>
          </a:xfrm>
          <a:prstGeom prst="rect">
            <a:avLst/>
          </a:prstGeom>
        </p:spPr>
      </p:pic>
      <p:sp>
        <p:nvSpPr>
          <p:cNvPr id="6" name="TextBox 5"/>
          <p:cNvSpPr txBox="1"/>
          <p:nvPr/>
        </p:nvSpPr>
        <p:spPr>
          <a:xfrm>
            <a:off x="1600200" y="4114800"/>
            <a:ext cx="6248400" cy="1746632"/>
          </a:xfrm>
          <a:prstGeom prst="rect">
            <a:avLst/>
          </a:prstGeom>
          <a:solidFill>
            <a:schemeClr val="tx1"/>
          </a:solidFill>
        </p:spPr>
        <p:txBody>
          <a:bodyPr wrap="square" rtlCol="0">
            <a:spAutoFit/>
          </a:bodyPr>
          <a:lstStyle/>
          <a:p>
            <a:pPr>
              <a:lnSpc>
                <a:spcPts val="4320"/>
              </a:lnSpc>
            </a:pPr>
            <a:r>
              <a:rPr lang="en-US" sz="3600" b="1" spc="-150" dirty="0" smtClean="0">
                <a:solidFill>
                  <a:schemeClr val="bg2"/>
                </a:solidFill>
                <a:latin typeface="Times New Roman" panose="02020603050405020304" pitchFamily="18" charset="0"/>
                <a:cs typeface="Times New Roman" panose="02020603050405020304" pitchFamily="18" charset="0"/>
              </a:rPr>
              <a:t>California’s High Housing Costs drive out poor; middle-income workers.</a:t>
            </a:r>
            <a:endParaRPr lang="en-US" sz="3600" b="1" spc="-150" dirty="0">
              <a:solidFill>
                <a:schemeClr val="bg2"/>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43000" y="6324600"/>
            <a:ext cx="5638800" cy="461665"/>
          </a:xfrm>
          <a:prstGeom prst="rect">
            <a:avLst/>
          </a:prstGeom>
          <a:noFill/>
        </p:spPr>
        <p:txBody>
          <a:bodyPr wrap="square" rtlCol="0">
            <a:spAutoFit/>
          </a:bodyPr>
          <a:lstStyle/>
          <a:p>
            <a:r>
              <a:rPr lang="en-US" dirty="0" smtClean="0"/>
              <a:t>Los Angeles Times Jan 1, 2015</a:t>
            </a:r>
            <a:endParaRPr lang="en-US" dirty="0"/>
          </a:p>
        </p:txBody>
      </p:sp>
    </p:spTree>
    <p:extLst>
      <p:ext uri="{BB962C8B-B14F-4D97-AF65-F5344CB8AC3E}">
        <p14:creationId xmlns:p14="http://schemas.microsoft.com/office/powerpoint/2010/main" val="24140213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09698830"/>
              </p:ext>
            </p:extLst>
          </p:nvPr>
        </p:nvGraphicFramePr>
        <p:xfrm>
          <a:off x="788986" y="1511528"/>
          <a:ext cx="7821614" cy="5430012"/>
        </p:xfrm>
        <a:graphic>
          <a:graphicData uri="http://schemas.openxmlformats.org/drawingml/2006/table">
            <a:tbl>
              <a:tblPr firstRow="1" firstCol="1" bandRow="1">
                <a:tableStyleId>{5C22544A-7EE6-4342-B048-85BDC9FD1C3A}</a:tableStyleId>
              </a:tblPr>
              <a:tblGrid>
                <a:gridCol w="5558367"/>
                <a:gridCol w="1211439"/>
                <a:gridCol w="1051808"/>
              </a:tblGrid>
              <a:tr h="346692">
                <a:tc>
                  <a:txBody>
                    <a:bodyPr/>
                    <a:lstStyle/>
                    <a:p>
                      <a:pPr marL="0" marR="0">
                        <a:lnSpc>
                          <a:spcPct val="115000"/>
                        </a:lnSpc>
                        <a:spcBef>
                          <a:spcPts val="0"/>
                        </a:spcBef>
                        <a:spcAft>
                          <a:spcPts val="0"/>
                        </a:spcAft>
                      </a:pPr>
                      <a:r>
                        <a:rPr lang="en-US" sz="1200" b="1" dirty="0">
                          <a:effectLst/>
                        </a:rPr>
                        <a:t>McAllen-Edinburg-Mission, TX Metropolitan Statistical Area</a:t>
                      </a:r>
                      <a:endParaRPr lang="en-US" sz="1200" b="1" dirty="0">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500">
                          <a:effectLst/>
                        </a:rPr>
                        <a:t>7.1</a:t>
                      </a:r>
                      <a:endParaRPr lang="en-US" sz="60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500" dirty="0">
                          <a:effectLst/>
                        </a:rPr>
                        <a:t>372</a:t>
                      </a:r>
                      <a:endParaRPr lang="en-US" sz="600" dirty="0">
                        <a:effectLst/>
                        <a:latin typeface="Calibri"/>
                        <a:ea typeface="Calibri"/>
                        <a:cs typeface="Times New Roman"/>
                      </a:endParaRPr>
                    </a:p>
                  </a:txBody>
                  <a:tcPr marL="10154" marR="10154" marT="0" marB="10154" anchor="ctr"/>
                </a:tc>
              </a:tr>
              <a:tr h="274246">
                <a:tc>
                  <a:txBody>
                    <a:bodyPr/>
                    <a:lstStyle/>
                    <a:p>
                      <a:pPr marL="0" marR="0">
                        <a:lnSpc>
                          <a:spcPct val="115000"/>
                        </a:lnSpc>
                        <a:spcBef>
                          <a:spcPts val="0"/>
                        </a:spcBef>
                        <a:spcAft>
                          <a:spcPts val="0"/>
                        </a:spcAft>
                      </a:pPr>
                      <a:r>
                        <a:rPr lang="en-US" sz="1200" b="1" dirty="0">
                          <a:effectLst/>
                        </a:rPr>
                        <a:t>Stockton-Lodi, CA Metropolitan Statistical Area</a:t>
                      </a:r>
                      <a:endParaRPr lang="en-US" sz="1200" b="1" dirty="0">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7.8</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a:effectLst/>
                        </a:rPr>
                        <a:t>374</a:t>
                      </a:r>
                      <a:endParaRPr lang="en-US" sz="1050">
                        <a:effectLst/>
                        <a:latin typeface="Calibri"/>
                        <a:ea typeface="Calibri"/>
                        <a:cs typeface="Times New Roman"/>
                      </a:endParaRPr>
                    </a:p>
                  </a:txBody>
                  <a:tcPr marL="10154" marR="10154" marT="0" marB="10154" anchor="ctr"/>
                </a:tc>
              </a:tr>
              <a:tr h="272334">
                <a:tc>
                  <a:txBody>
                    <a:bodyPr/>
                    <a:lstStyle/>
                    <a:p>
                      <a:pPr marL="0" marR="0">
                        <a:lnSpc>
                          <a:spcPct val="115000"/>
                        </a:lnSpc>
                        <a:spcBef>
                          <a:spcPts val="0"/>
                        </a:spcBef>
                        <a:spcAft>
                          <a:spcPts val="0"/>
                        </a:spcAft>
                      </a:pPr>
                      <a:r>
                        <a:rPr lang="en-US" sz="1200" b="1" dirty="0">
                          <a:effectLst/>
                        </a:rPr>
                        <a:t>Farmington, NM Metropolitan Statistical Area</a:t>
                      </a:r>
                      <a:endParaRPr lang="en-US" sz="1200" b="1" dirty="0">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dirty="0">
                          <a:effectLst/>
                        </a:rPr>
                        <a:t>7.9</a:t>
                      </a:r>
                      <a:endParaRPr lang="en-US" sz="1050" dirty="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dirty="0">
                          <a:effectLst/>
                        </a:rPr>
                        <a:t>375</a:t>
                      </a:r>
                      <a:endParaRPr lang="en-US" sz="1050" dirty="0">
                        <a:effectLst/>
                        <a:latin typeface="Calibri"/>
                        <a:ea typeface="Calibri"/>
                        <a:cs typeface="Times New Roman"/>
                      </a:endParaRPr>
                    </a:p>
                  </a:txBody>
                  <a:tcPr marL="10154" marR="10154" marT="0" marB="10154" anchor="ctr"/>
                </a:tc>
              </a:tr>
              <a:tr h="272334">
                <a:tc>
                  <a:txBody>
                    <a:bodyPr/>
                    <a:lstStyle/>
                    <a:p>
                      <a:pPr marL="0" marR="0">
                        <a:lnSpc>
                          <a:spcPct val="115000"/>
                        </a:lnSpc>
                        <a:spcBef>
                          <a:spcPts val="0"/>
                        </a:spcBef>
                        <a:spcAft>
                          <a:spcPts val="0"/>
                        </a:spcAft>
                      </a:pPr>
                      <a:r>
                        <a:rPr lang="en-US" sz="1200" b="1">
                          <a:effectLst/>
                        </a:rPr>
                        <a:t>Modesto, CA Metropolitan Statistical Area</a:t>
                      </a:r>
                      <a:endParaRPr lang="en-US" sz="1200" b="1">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7.9</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a:effectLst/>
                        </a:rPr>
                        <a:t>375</a:t>
                      </a:r>
                      <a:endParaRPr lang="en-US" sz="1050">
                        <a:effectLst/>
                        <a:latin typeface="Calibri"/>
                        <a:ea typeface="Calibri"/>
                        <a:cs typeface="Times New Roman"/>
                      </a:endParaRPr>
                    </a:p>
                  </a:txBody>
                  <a:tcPr marL="10154" marR="10154" marT="0" marB="10154" anchor="ctr"/>
                </a:tc>
              </a:tr>
              <a:tr h="272334">
                <a:tc>
                  <a:txBody>
                    <a:bodyPr/>
                    <a:lstStyle/>
                    <a:p>
                      <a:pPr marL="0" marR="0">
                        <a:lnSpc>
                          <a:spcPct val="115000"/>
                        </a:lnSpc>
                        <a:spcBef>
                          <a:spcPts val="0"/>
                        </a:spcBef>
                        <a:spcAft>
                          <a:spcPts val="0"/>
                        </a:spcAft>
                      </a:pPr>
                      <a:r>
                        <a:rPr lang="en-US" sz="1200" b="1">
                          <a:effectLst/>
                        </a:rPr>
                        <a:t>Yakima, WA Metropolitan Statistical Area</a:t>
                      </a:r>
                      <a:endParaRPr lang="en-US" sz="1200" b="1">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8.3</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a:effectLst/>
                        </a:rPr>
                        <a:t>377</a:t>
                      </a:r>
                      <a:endParaRPr lang="en-US" sz="1050">
                        <a:effectLst/>
                        <a:latin typeface="Calibri"/>
                        <a:ea typeface="Calibri"/>
                        <a:cs typeface="Times New Roman"/>
                      </a:endParaRPr>
                    </a:p>
                  </a:txBody>
                  <a:tcPr marL="10154" marR="10154" marT="0" marB="10154" anchor="ctr"/>
                </a:tc>
              </a:tr>
              <a:tr h="272334">
                <a:tc>
                  <a:txBody>
                    <a:bodyPr/>
                    <a:lstStyle/>
                    <a:p>
                      <a:pPr marL="0" marR="0">
                        <a:lnSpc>
                          <a:spcPct val="115000"/>
                        </a:lnSpc>
                        <a:spcBef>
                          <a:spcPts val="0"/>
                        </a:spcBef>
                        <a:spcAft>
                          <a:spcPts val="0"/>
                        </a:spcAft>
                      </a:pPr>
                      <a:r>
                        <a:rPr lang="en-US" sz="1200" b="1">
                          <a:effectLst/>
                        </a:rPr>
                        <a:t>Yuba City, CA Metropolitan Statistical Area</a:t>
                      </a:r>
                      <a:endParaRPr lang="en-US" sz="1200" b="1">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8.8</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a:effectLst/>
                        </a:rPr>
                        <a:t>378</a:t>
                      </a:r>
                      <a:endParaRPr lang="en-US" sz="1050">
                        <a:effectLst/>
                        <a:latin typeface="Calibri"/>
                        <a:ea typeface="Calibri"/>
                        <a:cs typeface="Times New Roman"/>
                      </a:endParaRPr>
                    </a:p>
                  </a:txBody>
                  <a:tcPr marL="10154" marR="10154" marT="0" marB="10154" anchor="ctr"/>
                </a:tc>
              </a:tr>
              <a:tr h="272334">
                <a:tc>
                  <a:txBody>
                    <a:bodyPr/>
                    <a:lstStyle/>
                    <a:p>
                      <a:pPr marL="0" marR="0">
                        <a:lnSpc>
                          <a:spcPct val="115000"/>
                        </a:lnSpc>
                        <a:spcBef>
                          <a:spcPts val="0"/>
                        </a:spcBef>
                        <a:spcAft>
                          <a:spcPts val="0"/>
                        </a:spcAft>
                      </a:pPr>
                      <a:r>
                        <a:rPr lang="en-US" sz="1200" b="1" dirty="0">
                          <a:effectLst/>
                        </a:rPr>
                        <a:t>Madera, CA Metropolitan Statistical Area</a:t>
                      </a:r>
                      <a:endParaRPr lang="en-US" sz="1200" b="1" dirty="0">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9.0</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a:effectLst/>
                        </a:rPr>
                        <a:t>379</a:t>
                      </a:r>
                      <a:endParaRPr lang="en-US" sz="1050">
                        <a:effectLst/>
                        <a:latin typeface="Calibri"/>
                        <a:ea typeface="Calibri"/>
                        <a:cs typeface="Times New Roman"/>
                      </a:endParaRPr>
                    </a:p>
                  </a:txBody>
                  <a:tcPr marL="10154" marR="10154" marT="0" marB="10154" anchor="ctr"/>
                </a:tc>
              </a:tr>
              <a:tr h="272334">
                <a:tc>
                  <a:txBody>
                    <a:bodyPr/>
                    <a:lstStyle/>
                    <a:p>
                      <a:pPr marL="0" marR="0">
                        <a:lnSpc>
                          <a:spcPct val="115000"/>
                        </a:lnSpc>
                        <a:spcBef>
                          <a:spcPts val="0"/>
                        </a:spcBef>
                        <a:spcAft>
                          <a:spcPts val="0"/>
                        </a:spcAft>
                      </a:pPr>
                      <a:r>
                        <a:rPr lang="en-US" sz="1200" b="1" dirty="0">
                          <a:effectLst/>
                        </a:rPr>
                        <a:t>Bakersfield, CA Metropolitan Statistical Area</a:t>
                      </a:r>
                      <a:endParaRPr lang="en-US" sz="1200" b="1" dirty="0">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9.2</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a:effectLst/>
                        </a:rPr>
                        <a:t>380</a:t>
                      </a:r>
                      <a:endParaRPr lang="en-US" sz="1050">
                        <a:effectLst/>
                        <a:latin typeface="Calibri"/>
                        <a:ea typeface="Calibri"/>
                        <a:cs typeface="Times New Roman"/>
                      </a:endParaRPr>
                    </a:p>
                  </a:txBody>
                  <a:tcPr marL="10154" marR="10154" marT="0" marB="10154" anchor="ctr"/>
                </a:tc>
              </a:tr>
              <a:tr h="272334">
                <a:tc>
                  <a:txBody>
                    <a:bodyPr/>
                    <a:lstStyle/>
                    <a:p>
                      <a:pPr marL="0" marR="0">
                        <a:lnSpc>
                          <a:spcPct val="115000"/>
                        </a:lnSpc>
                        <a:spcBef>
                          <a:spcPts val="0"/>
                        </a:spcBef>
                        <a:spcAft>
                          <a:spcPts val="0"/>
                        </a:spcAft>
                      </a:pPr>
                      <a:r>
                        <a:rPr lang="en-US" sz="1200" b="1">
                          <a:effectLst/>
                        </a:rPr>
                        <a:t>Fresno, CA Metropolitan Statistical Area</a:t>
                      </a:r>
                      <a:endParaRPr lang="en-US" sz="1200" b="1">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9.3</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a:effectLst/>
                        </a:rPr>
                        <a:t>381</a:t>
                      </a:r>
                      <a:endParaRPr lang="en-US" sz="1050">
                        <a:effectLst/>
                        <a:latin typeface="Calibri"/>
                        <a:ea typeface="Calibri"/>
                        <a:cs typeface="Times New Roman"/>
                      </a:endParaRPr>
                    </a:p>
                  </a:txBody>
                  <a:tcPr marL="10154" marR="10154" marT="0" marB="10154" anchor="ctr"/>
                </a:tc>
              </a:tr>
              <a:tr h="274246">
                <a:tc>
                  <a:txBody>
                    <a:bodyPr/>
                    <a:lstStyle/>
                    <a:p>
                      <a:pPr marL="0" marR="0">
                        <a:lnSpc>
                          <a:spcPct val="115000"/>
                        </a:lnSpc>
                        <a:spcBef>
                          <a:spcPts val="0"/>
                        </a:spcBef>
                        <a:spcAft>
                          <a:spcPts val="0"/>
                        </a:spcAft>
                      </a:pPr>
                      <a:r>
                        <a:rPr lang="en-US" sz="1200" b="1">
                          <a:effectLst/>
                        </a:rPr>
                        <a:t>Hanford-Corcoran, CA Metropolitan Statistical Area</a:t>
                      </a:r>
                      <a:endParaRPr lang="en-US" sz="1200" b="1">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9.3</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a:effectLst/>
                        </a:rPr>
                        <a:t>381</a:t>
                      </a:r>
                      <a:endParaRPr lang="en-US" sz="1050">
                        <a:effectLst/>
                        <a:latin typeface="Calibri"/>
                        <a:ea typeface="Calibri"/>
                        <a:cs typeface="Times New Roman"/>
                      </a:endParaRPr>
                    </a:p>
                  </a:txBody>
                  <a:tcPr marL="10154" marR="10154" marT="0" marB="10154" anchor="ctr"/>
                </a:tc>
              </a:tr>
              <a:tr h="272334">
                <a:tc>
                  <a:txBody>
                    <a:bodyPr/>
                    <a:lstStyle/>
                    <a:p>
                      <a:pPr marL="0" marR="0">
                        <a:lnSpc>
                          <a:spcPct val="115000"/>
                        </a:lnSpc>
                        <a:spcBef>
                          <a:spcPts val="0"/>
                        </a:spcBef>
                        <a:spcAft>
                          <a:spcPts val="0"/>
                        </a:spcAft>
                      </a:pPr>
                      <a:r>
                        <a:rPr lang="en-US" sz="1200" b="1" dirty="0">
                          <a:effectLst/>
                        </a:rPr>
                        <a:t>Merced, CA Metropolitan Statistical Area</a:t>
                      </a:r>
                      <a:endParaRPr lang="en-US" sz="1200" b="1" dirty="0">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9.5</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a:effectLst/>
                        </a:rPr>
                        <a:t>383</a:t>
                      </a:r>
                      <a:endParaRPr lang="en-US" sz="1050">
                        <a:effectLst/>
                        <a:latin typeface="Calibri"/>
                        <a:ea typeface="Calibri"/>
                        <a:cs typeface="Times New Roman"/>
                      </a:endParaRPr>
                    </a:p>
                  </a:txBody>
                  <a:tcPr marL="10154" marR="10154" marT="0" marB="10154" anchor="ctr"/>
                </a:tc>
              </a:tr>
              <a:tr h="272334">
                <a:tc>
                  <a:txBody>
                    <a:bodyPr/>
                    <a:lstStyle/>
                    <a:p>
                      <a:pPr marL="0" marR="0">
                        <a:lnSpc>
                          <a:spcPct val="115000"/>
                        </a:lnSpc>
                        <a:spcBef>
                          <a:spcPts val="0"/>
                        </a:spcBef>
                        <a:spcAft>
                          <a:spcPts val="0"/>
                        </a:spcAft>
                      </a:pPr>
                      <a:r>
                        <a:rPr lang="en-US" sz="1200" b="1">
                          <a:effectLst/>
                        </a:rPr>
                        <a:t>Ocean City, NJ Metropolitan Statistical Area</a:t>
                      </a:r>
                      <a:endParaRPr lang="en-US" sz="1200" b="1">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10.5</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a:effectLst/>
                        </a:rPr>
                        <a:t>384</a:t>
                      </a:r>
                      <a:endParaRPr lang="en-US" sz="1050">
                        <a:effectLst/>
                        <a:latin typeface="Calibri"/>
                        <a:ea typeface="Calibri"/>
                        <a:cs typeface="Times New Roman"/>
                      </a:endParaRPr>
                    </a:p>
                  </a:txBody>
                  <a:tcPr marL="10154" marR="10154" marT="0" marB="10154" anchor="ctr"/>
                </a:tc>
              </a:tr>
              <a:tr h="274246">
                <a:tc>
                  <a:txBody>
                    <a:bodyPr/>
                    <a:lstStyle/>
                    <a:p>
                      <a:pPr marL="0" marR="0">
                        <a:lnSpc>
                          <a:spcPct val="115000"/>
                        </a:lnSpc>
                        <a:spcBef>
                          <a:spcPts val="0"/>
                        </a:spcBef>
                        <a:spcAft>
                          <a:spcPts val="0"/>
                        </a:spcAft>
                      </a:pPr>
                      <a:r>
                        <a:rPr lang="en-US" sz="1200" b="1">
                          <a:effectLst/>
                        </a:rPr>
                        <a:t>Visalia-Porterville, CA Metropolitan Statistical Area</a:t>
                      </a:r>
                      <a:endParaRPr lang="en-US" sz="1200" b="1">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10.8</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a:effectLst/>
                        </a:rPr>
                        <a:t>385</a:t>
                      </a:r>
                      <a:endParaRPr lang="en-US" sz="1050">
                        <a:effectLst/>
                        <a:latin typeface="Calibri"/>
                        <a:ea typeface="Calibri"/>
                        <a:cs typeface="Times New Roman"/>
                      </a:endParaRPr>
                    </a:p>
                  </a:txBody>
                  <a:tcPr marL="10154" marR="10154" marT="0" marB="10154" anchor="ctr"/>
                </a:tc>
              </a:tr>
              <a:tr h="272334">
                <a:tc>
                  <a:txBody>
                    <a:bodyPr/>
                    <a:lstStyle/>
                    <a:p>
                      <a:pPr marL="0" marR="0">
                        <a:lnSpc>
                          <a:spcPct val="115000"/>
                        </a:lnSpc>
                        <a:spcBef>
                          <a:spcPts val="0"/>
                        </a:spcBef>
                        <a:spcAft>
                          <a:spcPts val="0"/>
                        </a:spcAft>
                      </a:pPr>
                      <a:r>
                        <a:rPr lang="en-US" sz="1200" b="1">
                          <a:effectLst/>
                        </a:rPr>
                        <a:t>Yuma, AZ Metropolitan Statistical Area</a:t>
                      </a:r>
                      <a:endParaRPr lang="en-US" sz="1200" b="1">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16.7</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dirty="0">
                          <a:effectLst/>
                        </a:rPr>
                        <a:t>386</a:t>
                      </a:r>
                      <a:endParaRPr lang="en-US" sz="1050" dirty="0">
                        <a:effectLst/>
                        <a:latin typeface="Calibri"/>
                        <a:ea typeface="Calibri"/>
                        <a:cs typeface="Times New Roman"/>
                      </a:endParaRPr>
                    </a:p>
                  </a:txBody>
                  <a:tcPr marL="10154" marR="10154" marT="0" marB="10154" anchor="ctr"/>
                </a:tc>
              </a:tr>
              <a:tr h="272334">
                <a:tc>
                  <a:txBody>
                    <a:bodyPr/>
                    <a:lstStyle/>
                    <a:p>
                      <a:pPr marL="0" marR="0">
                        <a:lnSpc>
                          <a:spcPct val="115000"/>
                        </a:lnSpc>
                        <a:spcBef>
                          <a:spcPts val="0"/>
                        </a:spcBef>
                        <a:spcAft>
                          <a:spcPts val="0"/>
                        </a:spcAft>
                      </a:pPr>
                      <a:r>
                        <a:rPr lang="en-US" sz="1200" b="1">
                          <a:effectLst/>
                        </a:rPr>
                        <a:t>El Centro, CA Metropolitan Statistical Area</a:t>
                      </a:r>
                      <a:endParaRPr lang="en-US" sz="1200" b="1">
                        <a:effectLst/>
                        <a:latin typeface="Calibri"/>
                        <a:ea typeface="Calibri"/>
                        <a:cs typeface="Times New Roman"/>
                      </a:endParaRPr>
                    </a:p>
                  </a:txBody>
                  <a:tcPr marL="20308" marR="20308" marT="10154" marB="20308" anchor="ctr"/>
                </a:tc>
                <a:tc>
                  <a:txBody>
                    <a:bodyPr/>
                    <a:lstStyle/>
                    <a:p>
                      <a:pPr marL="0" marR="0" algn="r">
                        <a:lnSpc>
                          <a:spcPct val="115000"/>
                        </a:lnSpc>
                        <a:spcBef>
                          <a:spcPts val="0"/>
                        </a:spcBef>
                        <a:spcAft>
                          <a:spcPts val="0"/>
                        </a:spcAft>
                      </a:pPr>
                      <a:r>
                        <a:rPr lang="en-US" sz="1050">
                          <a:effectLst/>
                        </a:rPr>
                        <a:t>20.3</a:t>
                      </a:r>
                      <a:endParaRPr lang="en-US" sz="1050">
                        <a:effectLst/>
                        <a:latin typeface="Calibri"/>
                        <a:ea typeface="Calibri"/>
                        <a:cs typeface="Times New Roman"/>
                      </a:endParaRPr>
                    </a:p>
                  </a:txBody>
                  <a:tcPr marL="10154" marR="10154" marT="0" marB="10154" anchor="ctr"/>
                </a:tc>
                <a:tc>
                  <a:txBody>
                    <a:bodyPr/>
                    <a:lstStyle/>
                    <a:p>
                      <a:pPr marL="0" marR="0" algn="r">
                        <a:lnSpc>
                          <a:spcPct val="115000"/>
                        </a:lnSpc>
                        <a:spcBef>
                          <a:spcPts val="0"/>
                        </a:spcBef>
                        <a:spcAft>
                          <a:spcPts val="0"/>
                        </a:spcAft>
                      </a:pPr>
                      <a:r>
                        <a:rPr lang="en-US" sz="1050" dirty="0">
                          <a:effectLst/>
                        </a:rPr>
                        <a:t>387</a:t>
                      </a:r>
                      <a:endParaRPr lang="en-US" sz="1050" dirty="0">
                        <a:effectLst/>
                        <a:latin typeface="Calibri"/>
                        <a:ea typeface="Calibri"/>
                        <a:cs typeface="Times New Roman"/>
                      </a:endParaRPr>
                    </a:p>
                  </a:txBody>
                  <a:tcPr marL="10154" marR="10154" marT="0" marB="10154" anchor="ctr"/>
                </a:tc>
              </a:tr>
              <a:tr h="102096">
                <a:tc gridSpan="3">
                  <a:txBody>
                    <a:bodyPr/>
                    <a:lstStyle/>
                    <a:p>
                      <a:pPr marL="0" marR="0">
                        <a:lnSpc>
                          <a:spcPct val="140000"/>
                        </a:lnSpc>
                        <a:spcBef>
                          <a:spcPts val="0"/>
                        </a:spcBef>
                        <a:spcAft>
                          <a:spcPts val="0"/>
                        </a:spcAft>
                      </a:pPr>
                      <a:r>
                        <a:rPr lang="en-US" sz="1200" b="1" dirty="0">
                          <a:effectLst/>
                        </a:rPr>
                        <a:t>Footnotes</a:t>
                      </a:r>
                      <a:br>
                        <a:rPr lang="en-US" sz="1200" b="1" dirty="0">
                          <a:effectLst/>
                        </a:rPr>
                      </a:br>
                      <a:r>
                        <a:rPr lang="en-US" sz="1200" b="1" u="sng" dirty="0">
                          <a:effectLst/>
                        </a:rPr>
                        <a:t>(p) </a:t>
                      </a:r>
                      <a:r>
                        <a:rPr lang="en-US" sz="1200" b="1" dirty="0">
                          <a:effectLst/>
                        </a:rPr>
                        <a:t>Preliminary</a:t>
                      </a:r>
                      <a:br>
                        <a:rPr lang="en-US" sz="1200" b="1" dirty="0">
                          <a:effectLst/>
                        </a:rPr>
                      </a:br>
                      <a:r>
                        <a:rPr lang="en-US" sz="1200" b="1" u="sng" dirty="0">
                          <a:effectLst/>
                        </a:rPr>
                        <a:t>(1) </a:t>
                      </a:r>
                      <a:r>
                        <a:rPr lang="en-US" sz="1200" b="1" dirty="0">
                          <a:effectLst/>
                        </a:rPr>
                        <a:t>Area boundaries do not reflect official OMB definitions.</a:t>
                      </a:r>
                      <a:endParaRPr lang="en-US" sz="1200" b="1" dirty="0">
                        <a:effectLst/>
                        <a:latin typeface="Calibri"/>
                        <a:ea typeface="Calibri"/>
                        <a:cs typeface="Times New Roman"/>
                      </a:endParaRPr>
                    </a:p>
                  </a:txBody>
                  <a:tcPr marL="20308" marR="20308" marT="20308" marB="20308" anchor="ctr"/>
                </a:tc>
                <a:tc hMerge="1">
                  <a:txBody>
                    <a:bodyPr/>
                    <a:lstStyle/>
                    <a:p>
                      <a:endParaRPr lang="en-US"/>
                    </a:p>
                  </a:txBody>
                  <a:tcPr/>
                </a:tc>
                <a:tc hMerge="1">
                  <a:txBody>
                    <a:bodyPr/>
                    <a:lstStyle/>
                    <a:p>
                      <a:endParaRPr lang="en-US"/>
                    </a:p>
                  </a:txBody>
                  <a:tcPr/>
                </a:tc>
              </a:tr>
              <a:tr h="456196">
                <a:tc gridSpan="3">
                  <a:txBody>
                    <a:bodyPr/>
                    <a:lstStyle/>
                    <a:p>
                      <a:pPr marL="0" marR="0">
                        <a:lnSpc>
                          <a:spcPct val="115000"/>
                        </a:lnSpc>
                        <a:spcBef>
                          <a:spcPts val="0"/>
                        </a:spcBef>
                        <a:spcAft>
                          <a:spcPts val="0"/>
                        </a:spcAft>
                      </a:pPr>
                      <a:r>
                        <a:rPr lang="en-US" sz="500" dirty="0">
                          <a:effectLst/>
                        </a:rPr>
                        <a:t>Note: Rates shown are a percentage of the labor force. Data refer to place of residence. Estimates for the current month are subject to revision the following month. </a:t>
                      </a:r>
                      <a:endParaRPr lang="en-US" sz="600" dirty="0">
                        <a:effectLst/>
                        <a:latin typeface="Calibri"/>
                        <a:ea typeface="Calibri"/>
                        <a:cs typeface="Times New Roman"/>
                      </a:endParaRPr>
                    </a:p>
                  </a:txBody>
                  <a:tcPr marL="10154" marR="10154" marT="0" marB="10154" anchor="ctr"/>
                </a:tc>
                <a:tc hMerge="1">
                  <a:txBody>
                    <a:bodyPr/>
                    <a:lstStyle/>
                    <a:p>
                      <a:endParaRPr lang="en-US"/>
                    </a:p>
                  </a:txBody>
                  <a:tcPr/>
                </a:tc>
                <a:tc hMerge="1">
                  <a:txBody>
                    <a:bodyPr/>
                    <a:lstStyle/>
                    <a:p>
                      <a:endParaRPr lang="en-US"/>
                    </a:p>
                  </a:txBody>
                  <a:tcPr/>
                </a:tc>
              </a:tr>
            </a:tbl>
          </a:graphicData>
        </a:graphic>
      </p:graphicFrame>
      <p:sp>
        <p:nvSpPr>
          <p:cNvPr id="4" name="Rectangle 1"/>
          <p:cNvSpPr>
            <a:spLocks noChangeArrowheads="1"/>
          </p:cNvSpPr>
          <p:nvPr/>
        </p:nvSpPr>
        <p:spPr bwMode="auto">
          <a:xfrm>
            <a:off x="3254375" y="1993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587374" y="920945"/>
            <a:ext cx="8099425" cy="461665"/>
          </a:xfrm>
          <a:prstGeom prst="rect">
            <a:avLst/>
          </a:prstGeom>
          <a:noFill/>
        </p:spPr>
        <p:txBody>
          <a:bodyPr wrap="square" rtlCol="0">
            <a:spAutoFit/>
          </a:bodyPr>
          <a:lstStyle/>
          <a:p>
            <a:pPr algn="ctr"/>
            <a:r>
              <a:rPr lang="en-US" b="1" dirty="0" smtClean="0"/>
              <a:t>Top Unemployment Blackspots in US</a:t>
            </a:r>
            <a:endParaRPr lang="en-US" b="1" dirty="0"/>
          </a:p>
        </p:txBody>
      </p:sp>
    </p:spTree>
    <p:extLst>
      <p:ext uri="{BB962C8B-B14F-4D97-AF65-F5344CB8AC3E}">
        <p14:creationId xmlns:p14="http://schemas.microsoft.com/office/powerpoint/2010/main" val="4330435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438400"/>
            <a:ext cx="9144000" cy="4524315"/>
          </a:xfrm>
          <a:prstGeom prst="rect">
            <a:avLst/>
          </a:prstGeom>
          <a:noFill/>
        </p:spPr>
        <p:txBody>
          <a:bodyPr wrap="square" rtlCol="0">
            <a:spAutoFit/>
          </a:bodyPr>
          <a:lstStyle/>
          <a:p>
            <a:pPr algn="ctr"/>
            <a:r>
              <a:rPr lang="en-US" b="1" dirty="0"/>
              <a:t>Over the past three decades, local barriers to housing development have intensified, particularly in the high-growth metropolitan areas increasingly fueling the national economy. The accumulation of such barriers – including zoning, other land use regulations, and lengthy development approval processes – has reduced the ability of many housing markets to respond to growing demand. The growing severity of undersupplied housing markets is jeopardizing housing affordability for working families, increasing income inequality by reducing less-skilled workers’ access to high-wage labor markets, and stifling GDP growth by driving labor migration away from the most productive regions. </a:t>
            </a:r>
            <a:endParaRPr lang="en-US"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37" y="228600"/>
            <a:ext cx="366712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87162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1104900"/>
            <a:ext cx="3810000" cy="2857500"/>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4"/>
          <a:stretch>
            <a:fillRect/>
          </a:stretch>
        </p:blipFill>
        <p:spPr>
          <a:xfrm>
            <a:off x="2209800" y="3962400"/>
            <a:ext cx="5655733" cy="2670948"/>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a:stretch>
            <a:fillRect/>
          </a:stretch>
        </p:blipFill>
        <p:spPr>
          <a:xfrm>
            <a:off x="4724400" y="1104900"/>
            <a:ext cx="3429000" cy="2857500"/>
          </a:xfrm>
          <a:prstGeom prst="rect">
            <a:avLst/>
          </a:prstGeom>
          <a:ln>
            <a:noFill/>
          </a:ln>
          <a:effectLst>
            <a:outerShdw blurRad="190500" algn="tl" rotWithShape="0">
              <a:srgbClr val="000000">
                <a:alpha val="70000"/>
              </a:srgbClr>
            </a:outerShdw>
          </a:effectLst>
        </p:spPr>
      </p:pic>
      <p:sp>
        <p:nvSpPr>
          <p:cNvPr id="7" name="Rectangle 6"/>
          <p:cNvSpPr txBox="1">
            <a:spLocks noChangeArrowheads="1"/>
          </p:cNvSpPr>
          <p:nvPr/>
        </p:nvSpPr>
        <p:spPr>
          <a:xfrm>
            <a:off x="533400" y="228600"/>
            <a:ext cx="7086600" cy="1371600"/>
          </a:xfrm>
          <a:prstGeom prst="rect">
            <a:avLst/>
          </a:prstGeom>
        </p:spPr>
        <p:txBody>
          <a:bodyPr/>
          <a:lstStyle>
            <a:lvl1pPr algn="l" rtl="0" eaLnBrk="1" fontAlgn="base" hangingPunct="1">
              <a:spcBef>
                <a:spcPct val="0"/>
              </a:spcBef>
              <a:spcAft>
                <a:spcPct val="0"/>
              </a:spcAft>
              <a:defRPr sz="4000" b="1">
                <a:solidFill>
                  <a:schemeClr val="accent1">
                    <a:lumMod val="50000"/>
                  </a:schemeClr>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kern="0" dirty="0" smtClean="0"/>
              <a:t>Thank you</a:t>
            </a:r>
            <a:endParaRPr lang="en-US" kern="0" dirty="0"/>
          </a:p>
        </p:txBody>
      </p:sp>
    </p:spTree>
    <p:extLst>
      <p:ext uri="{BB962C8B-B14F-4D97-AF65-F5344CB8AC3E}">
        <p14:creationId xmlns:p14="http://schemas.microsoft.com/office/powerpoint/2010/main" val="28620264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9525000" cy="6858000"/>
          </a:xfrm>
          <a:prstGeom prst="rect">
            <a:avLst/>
          </a:prstGeom>
        </p:spPr>
      </p:pic>
    </p:spTree>
    <p:extLst>
      <p:ext uri="{BB962C8B-B14F-4D97-AF65-F5344CB8AC3E}">
        <p14:creationId xmlns:p14="http://schemas.microsoft.com/office/powerpoint/2010/main" val="34601523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533400"/>
            <a:ext cx="6781800" cy="1066800"/>
          </a:xfrm>
        </p:spPr>
        <p:txBody>
          <a:bodyPr vert="horz" lIns="0" tIns="0" rIns="0" bIns="0" rtlCol="0" anchor="ctr">
            <a:normAutofit/>
          </a:bodyPr>
          <a:lstStyle/>
          <a:p>
            <a:pPr algn="ctr"/>
            <a:r>
              <a:rPr lang="en-US" sz="2800" dirty="0">
                <a:solidFill>
                  <a:srgbClr val="E25608"/>
                </a:solidFill>
                <a:latin typeface="Arial" panose="020B0604020202020204" pitchFamily="34" charset="0"/>
                <a:cs typeface="Arial" panose="020B0604020202020204" pitchFamily="34" charset="0"/>
              </a:rPr>
              <a:t>Annual New Housing Permits Statewide </a:t>
            </a:r>
            <a:br>
              <a:rPr lang="en-US" sz="2800" dirty="0">
                <a:solidFill>
                  <a:srgbClr val="E25608"/>
                </a:solidFill>
                <a:latin typeface="Arial" panose="020B0604020202020204" pitchFamily="34" charset="0"/>
                <a:cs typeface="Arial" panose="020B0604020202020204" pitchFamily="34" charset="0"/>
              </a:rPr>
            </a:br>
            <a:r>
              <a:rPr lang="en-US" sz="2800" dirty="0">
                <a:solidFill>
                  <a:srgbClr val="E25608"/>
                </a:solidFill>
                <a:latin typeface="Arial" panose="020B0604020202020204" pitchFamily="34" charset="0"/>
                <a:cs typeface="Arial" panose="020B0604020202020204" pitchFamily="34" charset="0"/>
              </a:rPr>
              <a:t>1955-2015</a:t>
            </a:r>
          </a:p>
        </p:txBody>
      </p:sp>
      <p:sp>
        <p:nvSpPr>
          <p:cNvPr id="8" name="TextBox 7"/>
          <p:cNvSpPr txBox="1"/>
          <p:nvPr/>
        </p:nvSpPr>
        <p:spPr>
          <a:xfrm>
            <a:off x="228600" y="6126722"/>
            <a:ext cx="8610600" cy="292388"/>
          </a:xfrm>
          <a:prstGeom prst="rect">
            <a:avLst/>
          </a:prstGeom>
          <a:noFill/>
        </p:spPr>
        <p:txBody>
          <a:bodyPr wrap="square" rtlCol="0">
            <a:spAutoFit/>
          </a:bodyPr>
          <a:lstStyle/>
          <a:p>
            <a:pPr marL="0" lvl="1" algn="ctr"/>
            <a:r>
              <a:rPr lang="en-US" sz="1300" i="1" dirty="0">
                <a:solidFill>
                  <a:schemeClr val="accent6"/>
                </a:solidFill>
              </a:rPr>
              <a:t>Source: Construction Industry Research Board/California Homebuilding Foundation </a:t>
            </a:r>
            <a:r>
              <a:rPr lang="en-US" sz="1300" i="1" dirty="0" smtClean="0">
                <a:solidFill>
                  <a:schemeClr val="accent6"/>
                </a:solidFill>
              </a:rPr>
              <a:t>Reports 2005, 2013, 2015; Graphic by HCD</a:t>
            </a:r>
            <a:endParaRPr lang="en-US" sz="1300" dirty="0">
              <a:solidFill>
                <a:schemeClr val="accent6"/>
              </a:solidFill>
            </a:endParaRPr>
          </a:p>
        </p:txBody>
      </p:sp>
      <p:sp>
        <p:nvSpPr>
          <p:cNvPr id="2" name="Footer Placeholder 1"/>
          <p:cNvSpPr>
            <a:spLocks noGrp="1"/>
          </p:cNvSpPr>
          <p:nvPr>
            <p:ph type="ftr" sz="quarter" idx="3"/>
          </p:nvPr>
        </p:nvSpPr>
        <p:spPr/>
        <p:txBody>
          <a:bodyPr/>
          <a:lstStyle/>
          <a:p>
            <a:endParaRPr lang="en-US" dirty="0"/>
          </a:p>
        </p:txBody>
      </p:sp>
      <p:sp>
        <p:nvSpPr>
          <p:cNvPr id="3" name="Slide Number Placeholder 2"/>
          <p:cNvSpPr>
            <a:spLocks noGrp="1"/>
          </p:cNvSpPr>
          <p:nvPr>
            <p:ph type="sldNum" sz="quarter" idx="4"/>
          </p:nvPr>
        </p:nvSpPr>
        <p:spPr/>
        <p:txBody>
          <a:bodyPr/>
          <a:lstStyle/>
          <a:p>
            <a:fld id="{4371234F-6A54-4831-9A2D-FD5860F3C3E1}" type="slidenum">
              <a:rPr lang="en-US" smtClean="0"/>
              <a:pPr/>
              <a:t>3</a:t>
            </a:fld>
            <a:endParaRPr lang="en-US"/>
          </a:p>
        </p:txBody>
      </p:sp>
      <p:graphicFrame>
        <p:nvGraphicFramePr>
          <p:cNvPr id="7" name="Chart 6"/>
          <p:cNvGraphicFramePr>
            <a:graphicFrameLocks/>
          </p:cNvGraphicFramePr>
          <p:nvPr>
            <p:extLst/>
          </p:nvPr>
        </p:nvGraphicFramePr>
        <p:xfrm>
          <a:off x="0" y="1297547"/>
          <a:ext cx="9782175" cy="5121563"/>
        </p:xfrm>
        <a:graphic>
          <a:graphicData uri="http://schemas.openxmlformats.org/drawingml/2006/chart">
            <c:chart xmlns:c="http://schemas.openxmlformats.org/drawingml/2006/chart" xmlns:r="http://schemas.openxmlformats.org/officeDocument/2006/relationships" r:id="rId3"/>
          </a:graphicData>
        </a:graphic>
      </p:graphicFrame>
      <p:sp>
        <p:nvSpPr>
          <p:cNvPr id="17" name="Rounded Rectangle 16"/>
          <p:cNvSpPr/>
          <p:nvPr/>
        </p:nvSpPr>
        <p:spPr>
          <a:xfrm>
            <a:off x="2209800" y="2444718"/>
            <a:ext cx="1638300" cy="578539"/>
          </a:xfrm>
          <a:prstGeom prst="roundRect">
            <a:avLst/>
          </a:prstGeom>
          <a:solidFill>
            <a:schemeClr val="accent3">
              <a:lumMod val="60000"/>
              <a:lumOff val="40000"/>
              <a:alpha val="95000"/>
            </a:schemeClr>
          </a:solidFill>
          <a:ln>
            <a:solidFill>
              <a:srgbClr val="448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4873F"/>
                </a:solidFill>
              </a:rPr>
              <a:t>1955-1989</a:t>
            </a:r>
          </a:p>
          <a:p>
            <a:pPr algn="ctr"/>
            <a:r>
              <a:rPr lang="en-US" sz="1400" dirty="0" smtClean="0">
                <a:solidFill>
                  <a:srgbClr val="44873F"/>
                </a:solidFill>
              </a:rPr>
              <a:t>Average 205,000</a:t>
            </a:r>
            <a:endParaRPr lang="en-US" sz="1400" dirty="0">
              <a:solidFill>
                <a:srgbClr val="44873F"/>
              </a:solidFill>
            </a:endParaRPr>
          </a:p>
        </p:txBody>
      </p:sp>
      <p:sp>
        <p:nvSpPr>
          <p:cNvPr id="18" name="Rounded Rectangle 17"/>
          <p:cNvSpPr/>
          <p:nvPr/>
        </p:nvSpPr>
        <p:spPr>
          <a:xfrm>
            <a:off x="7696200" y="3402404"/>
            <a:ext cx="1219200" cy="619462"/>
          </a:xfrm>
          <a:prstGeom prst="roundRect">
            <a:avLst/>
          </a:prstGeom>
          <a:solidFill>
            <a:schemeClr val="accent3">
              <a:lumMod val="60000"/>
              <a:lumOff val="40000"/>
              <a:alpha val="95000"/>
            </a:schemeClr>
          </a:solidFill>
          <a:ln>
            <a:solidFill>
              <a:srgbClr val="4487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44873F"/>
                </a:solidFill>
              </a:rPr>
              <a:t>2006-2015</a:t>
            </a:r>
            <a:endParaRPr lang="en-US" sz="1400" dirty="0">
              <a:solidFill>
                <a:srgbClr val="44873F"/>
              </a:solidFill>
            </a:endParaRPr>
          </a:p>
          <a:p>
            <a:pPr algn="ctr"/>
            <a:r>
              <a:rPr lang="en-US" sz="1400" dirty="0" smtClean="0">
                <a:solidFill>
                  <a:srgbClr val="44873F"/>
                </a:solidFill>
              </a:rPr>
              <a:t>Average 80,000</a:t>
            </a:r>
            <a:endParaRPr lang="en-US" sz="1400" dirty="0">
              <a:solidFill>
                <a:srgbClr val="44873F"/>
              </a:solidFill>
            </a:endParaRPr>
          </a:p>
        </p:txBody>
      </p:sp>
      <p:cxnSp>
        <p:nvCxnSpPr>
          <p:cNvPr id="19" name="Straight Arrow Connector 18"/>
          <p:cNvCxnSpPr/>
          <p:nvPr/>
        </p:nvCxnSpPr>
        <p:spPr>
          <a:xfrm flipV="1">
            <a:off x="7620000" y="4860482"/>
            <a:ext cx="1371600" cy="16319"/>
          </a:xfrm>
          <a:prstGeom prst="straightConnector1">
            <a:avLst/>
          </a:prstGeom>
          <a:ln w="44450" cap="flat" cmpd="sng" algn="ctr">
            <a:solidFill>
              <a:srgbClr val="44873F"/>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p:cNvCxnSpPr/>
          <p:nvPr/>
        </p:nvCxnSpPr>
        <p:spPr>
          <a:xfrm>
            <a:off x="571500" y="3694600"/>
            <a:ext cx="4914900" cy="17535"/>
          </a:xfrm>
          <a:prstGeom prst="straightConnector1">
            <a:avLst/>
          </a:prstGeom>
          <a:ln w="44450" cap="flat" cmpd="sng" algn="ctr">
            <a:solidFill>
              <a:srgbClr val="44873F"/>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02875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24840"/>
            <a:ext cx="7086600" cy="838200"/>
          </a:xfrm>
        </p:spPr>
        <p:txBody>
          <a:bodyPr/>
          <a:lstStyle/>
          <a:p>
            <a:r>
              <a:rPr lang="en-US" dirty="0" smtClean="0">
                <a:latin typeface="Arial" panose="020B0604020202020204" pitchFamily="34" charset="0"/>
                <a:cs typeface="Arial" panose="020B0604020202020204" pitchFamily="34" charset="0"/>
              </a:rPr>
              <a:t>San Francisco Vs Seattle</a:t>
            </a:r>
            <a:endParaRPr lang="en-US" dirty="0">
              <a:latin typeface="Arial" panose="020B0604020202020204" pitchFamily="34" charset="0"/>
              <a:cs typeface="Arial" panose="020B0604020202020204" pitchFamily="34" charset="0"/>
            </a:endParaRPr>
          </a:p>
        </p:txBody>
      </p:sp>
      <p:grpSp>
        <p:nvGrpSpPr>
          <p:cNvPr id="3" name="Group 2"/>
          <p:cNvGrpSpPr/>
          <p:nvPr/>
        </p:nvGrpSpPr>
        <p:grpSpPr>
          <a:xfrm>
            <a:off x="944880" y="1828800"/>
            <a:ext cx="7620000" cy="3566160"/>
            <a:chOff x="914400" y="1219200"/>
            <a:chExt cx="7620000" cy="3566160"/>
          </a:xfrm>
        </p:grpSpPr>
        <p:pic>
          <p:nvPicPr>
            <p:cNvPr id="4098" name="Picture 1" descr="Embedded image permalink"/>
            <p:cNvPicPr>
              <a:picLocks noChangeAspect="1" noChangeArrowheads="1"/>
            </p:cNvPicPr>
            <p:nvPr/>
          </p:nvPicPr>
          <p:blipFill rotWithShape="1">
            <a:blip r:embed="rId3">
              <a:extLst>
                <a:ext uri="{28A0092B-C50C-407E-A947-70E740481C1C}">
                  <a14:useLocalDpi xmlns:a14="http://schemas.microsoft.com/office/drawing/2010/main" val="0"/>
                </a:ext>
              </a:extLst>
            </a:blip>
            <a:srcRect b="27580"/>
            <a:stretch/>
          </p:blipFill>
          <p:spPr bwMode="auto">
            <a:xfrm>
              <a:off x="914400" y="1219200"/>
              <a:ext cx="762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Embedded image permalink"/>
            <p:cNvPicPr>
              <a:picLocks noChangeAspect="1" noChangeArrowheads="1"/>
            </p:cNvPicPr>
            <p:nvPr/>
          </p:nvPicPr>
          <p:blipFill rotWithShape="1">
            <a:blip r:embed="rId3">
              <a:extLst>
                <a:ext uri="{28A0092B-C50C-407E-A947-70E740481C1C}">
                  <a14:useLocalDpi xmlns:a14="http://schemas.microsoft.com/office/drawing/2010/main" val="0"/>
                </a:ext>
              </a:extLst>
            </a:blip>
            <a:srcRect t="86904"/>
            <a:stretch/>
          </p:blipFill>
          <p:spPr bwMode="auto">
            <a:xfrm>
              <a:off x="914400" y="4234180"/>
              <a:ext cx="7620000" cy="55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6237314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a:xfrm>
            <a:off x="381000" y="-561468"/>
            <a:ext cx="9372600" cy="1371600"/>
          </a:xfrm>
        </p:spPr>
        <p:txBody>
          <a:bodyPr/>
          <a:lstStyle/>
          <a:p>
            <a:pPr algn="ctr"/>
            <a:r>
              <a:rPr lang="en-US" sz="3600" dirty="0" smtClean="0">
                <a:latin typeface="Arial" panose="020B0604020202020204" pitchFamily="34" charset="0"/>
                <a:cs typeface="Arial" panose="020B0604020202020204" pitchFamily="34" charset="0"/>
              </a:rPr>
              <a:t>California is Expensive!</a:t>
            </a:r>
            <a:endParaRPr lang="en-US" sz="3600" dirty="0">
              <a:latin typeface="Arial" panose="020B0604020202020204" pitchFamily="34" charset="0"/>
              <a:cs typeface="Arial" panose="020B0604020202020204" pitchFamily="34" charset="0"/>
            </a:endParaRPr>
          </a:p>
        </p:txBody>
      </p:sp>
      <p:sp>
        <p:nvSpPr>
          <p:cNvPr id="12" name="TextBox 11"/>
          <p:cNvSpPr txBox="1"/>
          <p:nvPr/>
        </p:nvSpPr>
        <p:spPr>
          <a:xfrm>
            <a:off x="5943600" y="6573087"/>
            <a:ext cx="3200400" cy="307773"/>
          </a:xfrm>
          <a:prstGeom prst="rect">
            <a:avLst/>
          </a:prstGeom>
          <a:noFill/>
        </p:spPr>
        <p:txBody>
          <a:bodyPr wrap="square" lIns="91435" tIns="45718" rIns="91435" bIns="45718" rtlCol="0">
            <a:spAutoFit/>
          </a:bodyPr>
          <a:lstStyle/>
          <a:p>
            <a:r>
              <a:rPr lang="en-US" sz="1400" b="1" dirty="0">
                <a:solidFill>
                  <a:prstClr val="white"/>
                </a:solidFill>
              </a:rPr>
              <a:t>Source: Legislative Analyst’s Office</a:t>
            </a:r>
          </a:p>
        </p:txBody>
      </p:sp>
      <p:pic>
        <p:nvPicPr>
          <p:cNvPr id="13" name="Picture 4" descr="Figure 3 - "/>
          <p:cNvPicPr>
            <a:picLocks noChangeAspect="1" noChangeArrowheads="1"/>
          </p:cNvPicPr>
          <p:nvPr/>
        </p:nvPicPr>
        <p:blipFill rotWithShape="1">
          <a:blip r:embed="rId3">
            <a:extLst>
              <a:ext uri="{28A0092B-C50C-407E-A947-70E740481C1C}">
                <a14:useLocalDpi xmlns:a14="http://schemas.microsoft.com/office/drawing/2010/main" val="0"/>
              </a:ext>
            </a:extLst>
          </a:blip>
          <a:srcRect l="1564" t="17587" r="2304" b="2605"/>
          <a:stretch/>
        </p:blipFill>
        <p:spPr bwMode="auto">
          <a:xfrm>
            <a:off x="0" y="838200"/>
            <a:ext cx="9074258" cy="5734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7512"/>
          <a:stretch/>
        </p:blipFill>
        <p:spPr>
          <a:xfrm>
            <a:off x="0" y="0"/>
            <a:ext cx="9155430" cy="6858000"/>
          </a:xfrm>
          <a:prstGeom prst="rect">
            <a:avLst/>
          </a:prstGeom>
        </p:spPr>
      </p:pic>
      <p:pic>
        <p:nvPicPr>
          <p:cNvPr id="4"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340677" y="462239"/>
            <a:ext cx="8474075" cy="593352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blipFill dpi="0" rotWithShape="0">
                  <a:blip/>
                  <a:srcRect/>
                  <a:tile tx="0" ty="0" sx="100000" sy="100000" flip="none" algn="tl"/>
                </a:blipFill>
              </a14:hiddenFill>
            </a:ext>
          </a:extLst>
        </p:spPr>
      </p:pic>
    </p:spTree>
    <p:extLst>
      <p:ext uri="{BB962C8B-B14F-4D97-AF65-F5344CB8AC3E}">
        <p14:creationId xmlns:p14="http://schemas.microsoft.com/office/powerpoint/2010/main" val="362495187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914400"/>
            <a:ext cx="6400800" cy="523220"/>
          </a:xfrm>
          <a:prstGeom prst="rect">
            <a:avLst/>
          </a:prstGeom>
          <a:noFill/>
        </p:spPr>
        <p:txBody>
          <a:bodyPr wrap="square" rtlCol="0">
            <a:spAutoFit/>
          </a:bodyPr>
          <a:lstStyle/>
          <a:p>
            <a:pPr algn="ctr"/>
            <a:r>
              <a:rPr lang="en-US" sz="2800" b="1" dirty="0" smtClean="0"/>
              <a:t>ENVIRONMENTAL CONSEQUENCES</a:t>
            </a:r>
            <a:endParaRPr lang="en-US" sz="2800" b="1" dirty="0"/>
          </a:p>
        </p:txBody>
      </p:sp>
      <p:pic>
        <p:nvPicPr>
          <p:cNvPr id="4" name="Picture 3" descr="http://cdn.cstatic.net/images/gridfs/54a6f1f9f92ea1184a013bcc/MigrationOut2013.png"/>
          <p:cNvPicPr preferRelativeResize="0"/>
          <p:nvPr/>
        </p:nvPicPr>
        <p:blipFill rotWithShape="1">
          <a:blip r:embed="rId3">
            <a:extLst>
              <a:ext uri="{28A0092B-C50C-407E-A947-70E740481C1C}">
                <a14:useLocalDpi xmlns:a14="http://schemas.microsoft.com/office/drawing/2010/main" val="0"/>
              </a:ext>
            </a:extLst>
          </a:blip>
          <a:srcRect l="1756" t="1771" r="1596" b="648"/>
          <a:stretch/>
        </p:blipFill>
        <p:spPr bwMode="auto">
          <a:xfrm>
            <a:off x="4343400" y="1835144"/>
            <a:ext cx="4572000" cy="4527178"/>
          </a:xfrm>
          <a:prstGeom prst="rect">
            <a:avLst/>
          </a:prstGeom>
          <a:noFill/>
          <a:ln>
            <a:solidFill>
              <a:schemeClr val="bg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835145"/>
            <a:ext cx="4038599" cy="4527178"/>
          </a:xfrm>
          <a:prstGeom prst="rect">
            <a:avLst/>
          </a:prstGeom>
        </p:spPr>
      </p:pic>
    </p:spTree>
    <p:extLst>
      <p:ext uri="{BB962C8B-B14F-4D97-AF65-F5344CB8AC3E}">
        <p14:creationId xmlns:p14="http://schemas.microsoft.com/office/powerpoint/2010/main" val="11206505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914400"/>
            <a:ext cx="855345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95275" y="457200"/>
            <a:ext cx="8086725" cy="461665"/>
          </a:xfrm>
          <a:prstGeom prst="rect">
            <a:avLst/>
          </a:prstGeom>
          <a:noFill/>
        </p:spPr>
        <p:txBody>
          <a:bodyPr wrap="square" rtlCol="0">
            <a:spAutoFit/>
          </a:bodyPr>
          <a:lstStyle/>
          <a:p>
            <a:pPr algn="ctr"/>
            <a:r>
              <a:rPr lang="en-US" b="1" dirty="0" smtClean="0"/>
              <a:t>Per Capita </a:t>
            </a:r>
            <a:r>
              <a:rPr lang="en-US" b="1" dirty="0" err="1" smtClean="0"/>
              <a:t>GhG</a:t>
            </a:r>
            <a:r>
              <a:rPr lang="en-US" b="1" dirty="0" smtClean="0"/>
              <a:t> Production by State</a:t>
            </a:r>
            <a:endParaRPr lang="en-US" b="1" dirty="0"/>
          </a:p>
        </p:txBody>
      </p:sp>
    </p:spTree>
    <p:extLst>
      <p:ext uri="{BB962C8B-B14F-4D97-AF65-F5344CB8AC3E}">
        <p14:creationId xmlns:p14="http://schemas.microsoft.com/office/powerpoint/2010/main" val="37030120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7401" y="381000"/>
            <a:ext cx="7442199" cy="707886"/>
          </a:xfrm>
          <a:prstGeom prst="rect">
            <a:avLst/>
          </a:prstGeom>
          <a:noFill/>
        </p:spPr>
        <p:txBody>
          <a:bodyPr wrap="square" rtlCol="0">
            <a:spAutoFit/>
          </a:bodyPr>
          <a:lstStyle/>
          <a:p>
            <a:pPr algn="ctr"/>
            <a:r>
              <a:rPr lang="en-US" sz="4000" b="1" dirty="0" smtClean="0"/>
              <a:t>Economic Consequences</a:t>
            </a:r>
            <a:endParaRPr lang="en-US" sz="4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 y="1088887"/>
            <a:ext cx="7823199" cy="4702313"/>
          </a:xfrm>
          <a:prstGeom prst="rect">
            <a:avLst/>
          </a:prstGeom>
        </p:spPr>
      </p:pic>
      <p:sp>
        <p:nvSpPr>
          <p:cNvPr id="4" name="TextBox 3"/>
          <p:cNvSpPr txBox="1"/>
          <p:nvPr/>
        </p:nvSpPr>
        <p:spPr>
          <a:xfrm>
            <a:off x="18691" y="6095999"/>
            <a:ext cx="6553200" cy="461665"/>
          </a:xfrm>
          <a:prstGeom prst="rect">
            <a:avLst/>
          </a:prstGeom>
          <a:noFill/>
        </p:spPr>
        <p:txBody>
          <a:bodyPr wrap="square" rtlCol="0">
            <a:spAutoFit/>
          </a:bodyPr>
          <a:lstStyle/>
          <a:p>
            <a:r>
              <a:rPr lang="en-US" dirty="0" smtClean="0"/>
              <a:t>Source California Legislative Analysts Office</a:t>
            </a:r>
            <a:endParaRPr lang="en-US" dirty="0"/>
          </a:p>
        </p:txBody>
      </p:sp>
    </p:spTree>
    <p:extLst>
      <p:ext uri="{BB962C8B-B14F-4D97-AF65-F5344CB8AC3E}">
        <p14:creationId xmlns:p14="http://schemas.microsoft.com/office/powerpoint/2010/main" val="301624109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0101843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59EEC4-39D7-42D0-88BB-59F0EA0849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12237</TotalTime>
  <Words>1039</Words>
  <Application>Microsoft Office PowerPoint</Application>
  <PresentationFormat>On-screen Show (4:3)</PresentationFormat>
  <Paragraphs>99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01018438</vt:lpstr>
      <vt:lpstr>Bay Area Council  Housing &amp; Sustainable Development</vt:lpstr>
      <vt:lpstr>PowerPoint Presentation</vt:lpstr>
      <vt:lpstr>Annual New Housing Permits Statewide  1955-2015</vt:lpstr>
      <vt:lpstr>San Francisco Vs Seattle</vt:lpstr>
      <vt:lpstr>California is Expensive!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Rachele Trigueros</dc:creator>
  <cp:lastModifiedBy>Matt Regan</cp:lastModifiedBy>
  <cp:revision>82</cp:revision>
  <cp:lastPrinted>2016-04-01T17:26:18Z</cp:lastPrinted>
  <dcterms:created xsi:type="dcterms:W3CDTF">2015-08-04T16:42:44Z</dcterms:created>
  <dcterms:modified xsi:type="dcterms:W3CDTF">2017-01-26T20:37:22Z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ies>
</file>