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10"/>
  </p:notesMasterIdLst>
  <p:handoutMasterIdLst>
    <p:handoutMasterId r:id="rId11"/>
  </p:handoutMasterIdLst>
  <p:sldIdLst>
    <p:sldId id="467" r:id="rId3"/>
    <p:sldId id="707" r:id="rId4"/>
    <p:sldId id="669" r:id="rId5"/>
    <p:sldId id="716" r:id="rId6"/>
    <p:sldId id="670" r:id="rId7"/>
    <p:sldId id="683" r:id="rId8"/>
    <p:sldId id="715" r:id="rId9"/>
  </p:sldIdLst>
  <p:sldSz cx="12192000" cy="6858000"/>
  <p:notesSz cx="6950075" cy="11979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C5F0FF"/>
    <a:srgbClr val="00AEEF"/>
    <a:srgbClr val="00ADEF"/>
    <a:srgbClr val="000000"/>
    <a:srgbClr val="95C3E6"/>
    <a:srgbClr val="FFA7A7"/>
    <a:srgbClr val="FFFFFF"/>
    <a:srgbClr val="FFB610"/>
    <a:srgbClr val="86B2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6" autoAdjust="0"/>
    <p:restoredTop sz="77375" autoAdjust="0"/>
  </p:normalViewPr>
  <p:slideViewPr>
    <p:cSldViewPr>
      <p:cViewPr varScale="1">
        <p:scale>
          <a:sx n="90" d="100"/>
          <a:sy n="90" d="100"/>
        </p:scale>
        <p:origin x="333" y="-42"/>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Segoe UI Semibold" panose="020B0702040204020203" pitchFamily="34" charset="0"/>
                <a:ea typeface="Segoe UI" panose="020B0502040204020203" pitchFamily="34" charset="0"/>
                <a:cs typeface="Segoe UI" panose="020B0502040204020203" pitchFamily="34" charset="0"/>
              </a:defRPr>
            </a:pPr>
            <a:r>
              <a:rPr lang="en-US" sz="2400" dirty="0">
                <a:latin typeface="Segoe UI Semibold" panose="020B0702040204020203" pitchFamily="34" charset="0"/>
              </a:rPr>
              <a:t>Plan Bay Area 2040 – Housing Trends</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Segoe UI Semibold" panose="020B0702040204020203" pitchFamily="34" charset="0"/>
              <a:ea typeface="Segoe UI" panose="020B0502040204020203" pitchFamily="34" charset="0"/>
              <a:cs typeface="Segoe UI" panose="020B0502040204020203" pitchFamily="34" charset="0"/>
            </a:defRPr>
          </a:pPr>
          <a:endParaRPr lang="en-US"/>
        </a:p>
      </c:txPr>
    </c:title>
    <c:autoTitleDeleted val="0"/>
    <c:plotArea>
      <c:layout/>
      <c:barChart>
        <c:barDir val="col"/>
        <c:grouping val="stacked"/>
        <c:varyColors val="0"/>
        <c:ser>
          <c:idx val="1"/>
          <c:order val="0"/>
          <c:tx>
            <c:strRef>
              <c:f>Sheet1!$A$3</c:f>
              <c:strCache>
                <c:ptCount val="1"/>
                <c:pt idx="0">
                  <c:v>Actual Production</c:v>
                </c:pt>
              </c:strCache>
            </c:strRef>
          </c:tx>
          <c:spPr>
            <a:solidFill>
              <a:sysClr val="windowText" lastClr="000000"/>
            </a:solidFill>
            <a:ln w="19050">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Segoe UI Semibold" panose="020B0702040204020203" pitchFamily="34" charset="0"/>
                    <a:ea typeface="Segoe UI" panose="020B0502040204020203" pitchFamily="34" charset="0"/>
                    <a:cs typeface="Segoe UI" panose="020B0502040204020203"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Sheet1!$B$1:$H$1</c:f>
              <c:strCache>
                <c:ptCount val="6"/>
                <c:pt idx="0">
                  <c:v>2011-2015</c:v>
                </c:pt>
                <c:pt idx="1">
                  <c:v>2016-2020</c:v>
                </c:pt>
                <c:pt idx="2">
                  <c:v>2021-2025</c:v>
                </c:pt>
                <c:pt idx="3">
                  <c:v>2026-2030</c:v>
                </c:pt>
                <c:pt idx="4">
                  <c:v>2031-2035</c:v>
                </c:pt>
                <c:pt idx="5">
                  <c:v>2036-2040</c:v>
                </c:pt>
              </c:strCache>
            </c:strRef>
          </c:cat>
          <c:val>
            <c:numRef>
              <c:f>Sheet1!$B$3:$H$3</c:f>
              <c:numCache>
                <c:formatCode>General</c:formatCode>
                <c:ptCount val="6"/>
                <c:pt idx="0" formatCode="#,##0">
                  <c:v>65000</c:v>
                </c:pt>
              </c:numCache>
            </c:numRef>
          </c:val>
          <c:extLst xmlns:c16r2="http://schemas.microsoft.com/office/drawing/2015/06/chart">
            <c:ext xmlns:c16="http://schemas.microsoft.com/office/drawing/2014/chart" uri="{C3380CC4-5D6E-409C-BE32-E72D297353CC}">
              <c16:uniqueId val="{00000000-AE7D-4A56-B4F4-C4F91A85CB9F}"/>
            </c:ext>
          </c:extLst>
        </c:ser>
        <c:ser>
          <c:idx val="2"/>
          <c:order val="1"/>
          <c:tx>
            <c:strRef>
              <c:f>Sheet1!$A$4</c:f>
              <c:strCache>
                <c:ptCount val="1"/>
                <c:pt idx="0">
                  <c:v>Under Construction</c:v>
                </c:pt>
              </c:strCache>
            </c:strRef>
          </c:tx>
          <c:spPr>
            <a:solidFill>
              <a:schemeClr val="accent3"/>
            </a:solidFill>
            <a:ln w="19050">
              <a:solidFill>
                <a:sysClr val="window" lastClr="FFFFFF"/>
              </a:solidFill>
            </a:ln>
            <a:effectLst/>
          </c:spPr>
          <c:invertIfNegative val="0"/>
          <c:dPt>
            <c:idx val="0"/>
            <c:invertIfNegative val="0"/>
            <c:bubble3D val="0"/>
            <c:spPr>
              <a:solidFill>
                <a:sysClr val="window" lastClr="FFFFFF"/>
              </a:solidFill>
              <a:ln w="19050">
                <a:solidFill>
                  <a:sysClr val="window" lastClr="FFFFFF"/>
                </a:solidFill>
              </a:ln>
              <a:effectLst/>
            </c:spPr>
            <c:extLst xmlns:c16r2="http://schemas.microsoft.com/office/drawing/2015/06/chart">
              <c:ext xmlns:c16="http://schemas.microsoft.com/office/drawing/2014/chart" uri="{C3380CC4-5D6E-409C-BE32-E72D297353CC}">
                <c16:uniqueId val="{00000001-1878-46A3-A078-BD382FB37D19}"/>
              </c:ext>
            </c:extLst>
          </c:dPt>
          <c:dLbls>
            <c:dLbl>
              <c:idx val="0"/>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Segoe UI Semibold" panose="020B0702040204020203" pitchFamily="34" charset="0"/>
                        <a:ea typeface="Segoe UI" panose="020B0502040204020203" pitchFamily="34" charset="0"/>
                        <a:cs typeface="Segoe UI Semilight" panose="020B0402040204020203" pitchFamily="34" charset="0"/>
                      </a:defRPr>
                    </a:pPr>
                    <a:r>
                      <a:rPr lang="en-US" sz="1800" dirty="0">
                        <a:solidFill>
                          <a:schemeClr val="tx1"/>
                        </a:solidFill>
                        <a:latin typeface="Segoe UI Semibold" panose="020B0702040204020203" pitchFamily="34" charset="0"/>
                        <a:ea typeface="Segoe UI" panose="020B0502040204020203" pitchFamily="34" charset="0"/>
                        <a:cs typeface="Segoe UI Semilight" panose="020B0402040204020203" pitchFamily="34" charset="0"/>
                      </a:rPr>
                      <a:t>(</a:t>
                    </a:r>
                    <a:fld id="{8DCF0DA4-B1DB-47AB-A550-5E184F3EFEC4}" type="VALUE">
                      <a:rPr lang="en-US" sz="1800" smtClean="0">
                        <a:solidFill>
                          <a:schemeClr val="tx1"/>
                        </a:solidFill>
                        <a:latin typeface="Segoe UI Semibold" panose="020B0702040204020203" pitchFamily="34" charset="0"/>
                        <a:ea typeface="Segoe UI" panose="020B0502040204020203" pitchFamily="34" charset="0"/>
                        <a:cs typeface="Segoe UI Semilight" panose="020B0402040204020203" pitchFamily="34" charset="0"/>
                      </a:rPr>
                      <a:pPr>
                        <a:defRPr sz="1800">
                          <a:latin typeface="Segoe UI Semibold" panose="020B0702040204020203" pitchFamily="34" charset="0"/>
                          <a:cs typeface="Segoe UI Semilight" panose="020B0402040204020203" pitchFamily="34" charset="0"/>
                        </a:defRPr>
                      </a:pPr>
                      <a:t>[VALUE]</a:t>
                    </a:fld>
                    <a:r>
                      <a:rPr lang="en-US" sz="1800" dirty="0">
                        <a:solidFill>
                          <a:schemeClr val="tx1"/>
                        </a:solidFill>
                        <a:latin typeface="Segoe UI Semibold" panose="020B0702040204020203" pitchFamily="34" charset="0"/>
                        <a:ea typeface="Segoe UI" panose="020B0502040204020203" pitchFamily="34" charset="0"/>
                        <a:cs typeface="Segoe UI Semilight" panose="020B0402040204020203" pitchFamily="34" charset="0"/>
                      </a:rPr>
                      <a:t>)</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Segoe UI Semibold" panose="020B0702040204020203" pitchFamily="34" charset="0"/>
                      <a:ea typeface="Segoe UI" panose="020B0502040204020203" pitchFamily="34" charset="0"/>
                      <a:cs typeface="Segoe UI Semilight" panose="020B0402040204020203" pitchFamily="34" charset="0"/>
                    </a:defRPr>
                  </a:pPr>
                  <a:endParaRPr lang="en-US"/>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878-46A3-A078-BD382FB37D19}"/>
                </c:ext>
                <c:ext xmlns:c15="http://schemas.microsoft.com/office/drawing/2012/chart" uri="{CE6537A1-D6FC-4f65-9D91-7224C49458BB}">
                  <c15:dlblFieldTable/>
                  <c15:showDataLabelsRange val="0"/>
                </c:ext>
              </c:extLst>
            </c:dLbl>
            <c:dLbl>
              <c:idx val="1"/>
              <c:delete val="1"/>
              <c:extLst xmlns:c16r2="http://schemas.microsoft.com/office/drawing/2015/06/chart">
                <c:ext xmlns:c16="http://schemas.microsoft.com/office/drawing/2014/chart" uri="{C3380CC4-5D6E-409C-BE32-E72D297353CC}">
                  <c16:uniqueId val="{00000002-1878-46A3-A078-BD382FB37D1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Segoe UI Semibold" panose="020B0702040204020203" pitchFamily="34" charset="0"/>
                    <a:ea typeface="Segoe UI" panose="020B0502040204020203" pitchFamily="34" charset="0"/>
                    <a:cs typeface="Segoe UI Semilight" panose="020B0402040204020203" pitchFamily="34" charset="0"/>
                  </a:defRPr>
                </a:pPr>
                <a:endParaRPr lang="en-US"/>
              </a:p>
            </c:txPr>
            <c:dLblPos val="inEnd"/>
            <c:showLegendKey val="0"/>
            <c:showVal val="1"/>
            <c:showCatName val="0"/>
            <c:showSerName val="0"/>
            <c:showPercent val="0"/>
            <c:showBubbleSize val="0"/>
            <c:showLeaderLines val="0"/>
            <c:extLst xmlns:c15="http://schemas.microsoft.com/office/drawing/2012/char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6"/>
                <c:pt idx="0">
                  <c:v>2011-2015</c:v>
                </c:pt>
                <c:pt idx="1">
                  <c:v>2016-2020</c:v>
                </c:pt>
                <c:pt idx="2">
                  <c:v>2021-2025</c:v>
                </c:pt>
                <c:pt idx="3">
                  <c:v>2026-2030</c:v>
                </c:pt>
                <c:pt idx="4">
                  <c:v>2031-2035</c:v>
                </c:pt>
                <c:pt idx="5">
                  <c:v>2036-2040</c:v>
                </c:pt>
              </c:strCache>
            </c:strRef>
          </c:cat>
          <c:val>
            <c:numRef>
              <c:f>Sheet1!$B$4:$H$4</c:f>
              <c:numCache>
                <c:formatCode>#,##0</c:formatCode>
                <c:ptCount val="6"/>
                <c:pt idx="1">
                  <c:v>50000</c:v>
                </c:pt>
              </c:numCache>
            </c:numRef>
          </c:val>
          <c:extLst xmlns:c15="http://schemas.microsoft.com/office/drawing/2012/chart" xmlns:c16r2="http://schemas.microsoft.com/office/drawing/2015/06/chart">
            <c:ext xmlns:c16="http://schemas.microsoft.com/office/drawing/2014/chart" uri="{C3380CC4-5D6E-409C-BE32-E72D297353CC}">
              <c16:uniqueId val="{00000004-AE7D-4A56-B4F4-C4F91A85CB9F}"/>
            </c:ext>
          </c:extLst>
        </c:ser>
        <c:ser>
          <c:idx val="0"/>
          <c:order val="2"/>
          <c:tx>
            <c:strRef>
              <c:f>Sheet1!$A$2</c:f>
              <c:strCache>
                <c:ptCount val="1"/>
                <c:pt idx="0">
                  <c:v>Forecasted Increment</c:v>
                </c:pt>
              </c:strCache>
            </c:strRef>
          </c:tx>
          <c:spPr>
            <a:solidFill>
              <a:schemeClr val="accent1"/>
            </a:solidFill>
            <a:ln w="19050">
              <a:solidFill>
                <a:sysClr val="window" lastClr="FFFFFF"/>
              </a:solidFill>
            </a:ln>
            <a:effectLst/>
          </c:spPr>
          <c:invertIfNegative val="0"/>
          <c:dLbls>
            <c:dLbl>
              <c:idx val="1"/>
              <c:delete val="1"/>
              <c:extLst xmlns:c16r2="http://schemas.microsoft.com/office/drawing/2015/06/chart">
                <c:ext xmlns:c16="http://schemas.microsoft.com/office/drawing/2014/chart" uri="{C3380CC4-5D6E-409C-BE32-E72D297353CC}">
                  <c16:uniqueId val="{00000003-1878-46A3-A078-BD382FB37D19}"/>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4-1878-46A3-A078-BD382FB37D19}"/>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5-1878-46A3-A078-BD382FB37D19}"/>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6-1878-46A3-A078-BD382FB37D19}"/>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7-1878-46A3-A078-BD382FB37D1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lang="en-US" sz="1800" b="0" i="0" u="none" strike="noStrike" kern="1200" baseline="0">
                    <a:solidFill>
                      <a:schemeClr val="bg1"/>
                    </a:solidFill>
                    <a:latin typeface="Segoe UI Semibold" panose="020B07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6"/>
                <c:pt idx="0">
                  <c:v>2011-2015</c:v>
                </c:pt>
                <c:pt idx="1">
                  <c:v>2016-2020</c:v>
                </c:pt>
                <c:pt idx="2">
                  <c:v>2021-2025</c:v>
                </c:pt>
                <c:pt idx="3">
                  <c:v>2026-2030</c:v>
                </c:pt>
                <c:pt idx="4">
                  <c:v>2031-2035</c:v>
                </c:pt>
                <c:pt idx="5">
                  <c:v>2036-2040</c:v>
                </c:pt>
              </c:strCache>
            </c:strRef>
          </c:cat>
          <c:val>
            <c:numRef>
              <c:f>Sheet1!$B$2:$H$2</c:f>
              <c:numCache>
                <c:formatCode>#,##0</c:formatCode>
                <c:ptCount val="6"/>
                <c:pt idx="1">
                  <c:v>37500</c:v>
                </c:pt>
                <c:pt idx="2">
                  <c:v>152000</c:v>
                </c:pt>
                <c:pt idx="3">
                  <c:v>165000</c:v>
                </c:pt>
                <c:pt idx="4">
                  <c:v>175000</c:v>
                </c:pt>
                <c:pt idx="5">
                  <c:v>185000</c:v>
                </c:pt>
              </c:numCache>
            </c:numRef>
          </c:val>
          <c:extLst xmlns:c16r2="http://schemas.microsoft.com/office/drawing/2015/06/chart">
            <c:ext xmlns:c16="http://schemas.microsoft.com/office/drawing/2014/chart" uri="{C3380CC4-5D6E-409C-BE32-E72D297353CC}">
              <c16:uniqueId val="{00000001-AE7D-4A56-B4F4-C4F91A85CB9F}"/>
            </c:ext>
          </c:extLst>
        </c:ser>
        <c:dLbls>
          <c:showLegendKey val="0"/>
          <c:showVal val="0"/>
          <c:showCatName val="0"/>
          <c:showSerName val="0"/>
          <c:showPercent val="0"/>
          <c:showBubbleSize val="0"/>
        </c:dLbls>
        <c:gapWidth val="25"/>
        <c:overlap val="100"/>
        <c:axId val="329646048"/>
        <c:axId val="329648792"/>
        <c:extLst xmlns:c16r2="http://schemas.microsoft.com/office/drawing/2015/06/chart"/>
      </c:barChart>
      <c:catAx>
        <c:axId val="32964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Segoe UI Semilight" panose="020B0402040204020203" pitchFamily="34" charset="0"/>
                <a:ea typeface="Segoe UI" panose="020B0502040204020203" pitchFamily="34" charset="0"/>
                <a:cs typeface="Segoe UI Semilight" panose="020B0402040204020203" pitchFamily="34" charset="0"/>
              </a:defRPr>
            </a:pPr>
            <a:endParaRPr lang="en-US"/>
          </a:p>
        </c:txPr>
        <c:crossAx val="329648792"/>
        <c:crosses val="autoZero"/>
        <c:auto val="1"/>
        <c:lblAlgn val="ctr"/>
        <c:lblOffset val="100"/>
        <c:noMultiLvlLbl val="0"/>
      </c:catAx>
      <c:valAx>
        <c:axId val="329648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Segoe UI Semilight" panose="020B0402040204020203" pitchFamily="34" charset="0"/>
                <a:ea typeface="Segoe UI" panose="020B0502040204020203" pitchFamily="34" charset="0"/>
                <a:cs typeface="Segoe UI Semilight" panose="020B0402040204020203" pitchFamily="34" charset="0"/>
              </a:defRPr>
            </a:pPr>
            <a:endParaRPr lang="en-US"/>
          </a:p>
        </c:txPr>
        <c:crossAx val="329646048"/>
        <c:crosses val="autoZero"/>
        <c:crossBetween val="between"/>
        <c:majorUnit val="500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506759330186539E-2"/>
          <c:y val="0.12881345076670106"/>
          <c:w val="0.97113870855925055"/>
          <c:h val="0.73106874154129065"/>
        </c:manualLayout>
      </c:layout>
      <c:barChart>
        <c:barDir val="bar"/>
        <c:grouping val="stacked"/>
        <c:varyColors val="0"/>
        <c:ser>
          <c:idx val="0"/>
          <c:order val="0"/>
          <c:tx>
            <c:strRef>
              <c:f>Sheet1!$B$1</c:f>
              <c:strCache>
                <c:ptCount val="1"/>
                <c:pt idx="0">
                  <c:v>Federal</c:v>
                </c:pt>
              </c:strCache>
            </c:strRef>
          </c:tx>
          <c:spPr>
            <a:solidFill>
              <a:srgbClr val="7030A0"/>
            </a:solidFill>
            <a:ln>
              <a:noFill/>
            </a:ln>
            <a:effectLst/>
          </c:spPr>
          <c:invertIfNegative val="0"/>
          <c:dLbls>
            <c:dLbl>
              <c:idx val="0"/>
              <c:layout/>
              <c:tx>
                <c:rich>
                  <a:bodyPr/>
                  <a:lstStyle/>
                  <a:p>
                    <a:fld id="{35B0E2CA-2EAB-446D-8EE2-FC74C659EBB1}" type="VALUE">
                      <a:rPr lang="en-US" smtClean="0"/>
                      <a:pPr/>
                      <a:t>[VALUE]</a:t>
                    </a:fld>
                    <a:r>
                      <a:rPr lang="en-US" dirty="0"/>
                      <a:t>B</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C10-4689-B0B9-D779B8414912}"/>
                </c:ext>
                <c:ext xmlns:c15="http://schemas.microsoft.com/office/drawing/2012/chart" uri="{CE6537A1-D6FC-4f65-9D91-7224C49458BB}">
                  <c15:layout/>
                  <c15:dlblFieldTable/>
                  <c15:showDataLabelsRange val="0"/>
                </c:ext>
              </c:extLst>
            </c:dLbl>
            <c:numFmt formatCode="&quot;$&quot;#,##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29</c:v>
                </c:pt>
              </c:numCache>
            </c:numRef>
          </c:val>
          <c:extLst xmlns:c16r2="http://schemas.microsoft.com/office/drawing/2015/06/chart">
            <c:ext xmlns:c16="http://schemas.microsoft.com/office/drawing/2014/chart" uri="{C3380CC4-5D6E-409C-BE32-E72D297353CC}">
              <c16:uniqueId val="{00000001-6C10-4689-B0B9-D779B8414912}"/>
            </c:ext>
          </c:extLst>
        </c:ser>
        <c:ser>
          <c:idx val="1"/>
          <c:order val="1"/>
          <c:tx>
            <c:strRef>
              <c:f>Sheet1!$C$1</c:f>
              <c:strCache>
                <c:ptCount val="1"/>
                <c:pt idx="0">
                  <c:v>State</c:v>
                </c:pt>
              </c:strCache>
            </c:strRef>
          </c:tx>
          <c:spPr>
            <a:solidFill>
              <a:schemeClr val="accent1">
                <a:shade val="70000"/>
              </a:schemeClr>
            </a:solidFill>
            <a:ln>
              <a:noFill/>
            </a:ln>
            <a:effectLst/>
          </c:spPr>
          <c:invertIfNegative val="0"/>
          <c:dLbls>
            <c:dLbl>
              <c:idx val="0"/>
              <c:layout/>
              <c:tx>
                <c:rich>
                  <a:bodyPr/>
                  <a:lstStyle/>
                  <a:p>
                    <a:fld id="{DBE5CC68-A6D8-4279-B948-2FFD719F2555}" type="VALUE">
                      <a:rPr lang="en-US" smtClean="0"/>
                      <a:pPr/>
                      <a:t>[VALUE]</a:t>
                    </a:fld>
                    <a:r>
                      <a:rPr lang="en-US" dirty="0"/>
                      <a:t>B</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C10-4689-B0B9-D779B8414912}"/>
                </c:ext>
                <c:ext xmlns:c15="http://schemas.microsoft.com/office/drawing/2012/chart" uri="{CE6537A1-D6FC-4f65-9D91-7224C49458BB}">
                  <c15:layout/>
                  <c15:dlblFieldTable/>
                  <c15:showDataLabelsRange val="0"/>
                </c:ext>
              </c:extLst>
            </c:dLbl>
            <c:numFmt formatCode="&quot;$&quot;#,##0" sourceLinked="0"/>
            <c:spPr>
              <a:noFill/>
              <a:ln>
                <a:noFill/>
              </a:ln>
              <a:effectLst/>
            </c:spPr>
            <c:txPr>
              <a:bodyPr rot="0" spcFirstLastPara="1" vertOverflow="ellipsis" vert="horz" wrap="square" anchor="ctr" anchorCtr="1"/>
              <a:lstStyle/>
              <a:p>
                <a:pPr algn="ctr">
                  <a:defRPr sz="1600" b="1" i="0" u="none" strike="noStrike" kern="1200" baseline="0">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48</c:v>
                </c:pt>
              </c:numCache>
            </c:numRef>
          </c:val>
          <c:extLst xmlns:c16r2="http://schemas.microsoft.com/office/drawing/2015/06/chart">
            <c:ext xmlns:c16="http://schemas.microsoft.com/office/drawing/2014/chart" uri="{C3380CC4-5D6E-409C-BE32-E72D297353CC}">
              <c16:uniqueId val="{00000003-6C10-4689-B0B9-D779B8414912}"/>
            </c:ext>
          </c:extLst>
        </c:ser>
        <c:ser>
          <c:idx val="2"/>
          <c:order val="2"/>
          <c:tx>
            <c:strRef>
              <c:f>Sheet1!$D$1</c:f>
              <c:strCache>
                <c:ptCount val="1"/>
                <c:pt idx="0">
                  <c:v>Regional</c:v>
                </c:pt>
              </c:strCache>
            </c:strRef>
          </c:tx>
          <c:spPr>
            <a:solidFill>
              <a:schemeClr val="accent1">
                <a:shade val="90000"/>
              </a:schemeClr>
            </a:solidFill>
            <a:ln>
              <a:noFill/>
            </a:ln>
            <a:effectLst/>
          </c:spPr>
          <c:invertIfNegative val="0"/>
          <c:dPt>
            <c:idx val="0"/>
            <c:invertIfNegative val="0"/>
            <c:bubble3D val="0"/>
            <c:spPr>
              <a:solidFill>
                <a:srgbClr val="70AD47"/>
              </a:solidFill>
              <a:ln>
                <a:noFill/>
              </a:ln>
              <a:effectLst/>
            </c:spPr>
            <c:extLst xmlns:c16r2="http://schemas.microsoft.com/office/drawing/2015/06/chart">
              <c:ext xmlns:c16="http://schemas.microsoft.com/office/drawing/2014/chart" uri="{C3380CC4-5D6E-409C-BE32-E72D297353CC}">
                <c16:uniqueId val="{00000004-6C10-4689-B0B9-D779B8414912}"/>
              </c:ext>
            </c:extLst>
          </c:dPt>
          <c:dLbls>
            <c:dLbl>
              <c:idx val="0"/>
              <c:layout/>
              <c:tx>
                <c:rich>
                  <a:bodyPr rot="0" spcFirstLastPara="1" vertOverflow="ellipsis" vert="horz" wrap="square" anchor="ctr" anchorCtr="1"/>
                  <a:lstStyle/>
                  <a:p>
                    <a:pPr algn="ctr">
                      <a:defRPr sz="1600" b="1" i="0" u="none" strike="noStrike" kern="1200" baseline="0">
                        <a:solidFill>
                          <a:schemeClr val="bg1"/>
                        </a:solidFill>
                        <a:latin typeface="Segoe UI" panose="020B0502040204020203" pitchFamily="34" charset="0"/>
                        <a:ea typeface="Segoe UI" panose="020B0502040204020203" pitchFamily="34" charset="0"/>
                        <a:cs typeface="Segoe UI" panose="020B0502040204020203" pitchFamily="34" charset="0"/>
                      </a:defRPr>
                    </a:pPr>
                    <a:fld id="{E9D6C805-3971-42BB-858E-A6BFC59B6311}" type="VALUE">
                      <a:rPr lang="en-US" sz="1600" b="1">
                        <a:solidFill>
                          <a:schemeClr val="bg1"/>
                        </a:solidFill>
                      </a:rPr>
                      <a:pPr algn="ctr">
                        <a:defRPr sz="1600" b="1">
                          <a:solidFill>
                            <a:schemeClr val="bg1"/>
                          </a:solidFill>
                        </a:defRPr>
                      </a:pPr>
                      <a:t>[VALUE]</a:t>
                    </a:fld>
                    <a:r>
                      <a:rPr lang="en-US" sz="1600" b="1" dirty="0">
                        <a:solidFill>
                          <a:schemeClr val="bg1"/>
                        </a:solidFill>
                      </a:rPr>
                      <a:t>B</a:t>
                    </a:r>
                  </a:p>
                </c:rich>
              </c:tx>
              <c:numFmt formatCode="&quot;$&quot;#,##0" sourceLinked="0"/>
              <c:spPr>
                <a:noFill/>
                <a:ln>
                  <a:noFill/>
                </a:ln>
                <a:effectLst/>
              </c:spPr>
              <c:txPr>
                <a:bodyPr rot="0" spcFirstLastPara="1" vertOverflow="ellipsis" vert="horz" wrap="square" anchor="ctr" anchorCtr="1"/>
                <a:lstStyle/>
                <a:p>
                  <a:pPr algn="ctr">
                    <a:defRPr sz="1600" b="1" i="0" u="none" strike="noStrike" kern="1200" baseline="0">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C10-4689-B0B9-D779B8414912}"/>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lgn="ctr">
                  <a:defRPr sz="1600" b="1" i="0" u="none" strike="noStrike" kern="1200" baseline="0">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42</c:v>
                </c:pt>
              </c:numCache>
            </c:numRef>
          </c:val>
          <c:extLst xmlns:c16r2="http://schemas.microsoft.com/office/drawing/2015/06/chart">
            <c:ext xmlns:c16="http://schemas.microsoft.com/office/drawing/2014/chart" uri="{C3380CC4-5D6E-409C-BE32-E72D297353CC}">
              <c16:uniqueId val="{00000005-6C10-4689-B0B9-D779B8414912}"/>
            </c:ext>
          </c:extLst>
        </c:ser>
        <c:ser>
          <c:idx val="3"/>
          <c:order val="3"/>
          <c:tx>
            <c:strRef>
              <c:f>Sheet1!$E$1</c:f>
              <c:strCache>
                <c:ptCount val="1"/>
                <c:pt idx="0">
                  <c:v>Local</c:v>
                </c:pt>
              </c:strCache>
            </c:strRef>
          </c:tx>
          <c:spPr>
            <a:solidFill>
              <a:srgbClr val="FFC000"/>
            </a:solidFill>
            <a:ln>
              <a:noFill/>
            </a:ln>
            <a:effectLst/>
          </c:spPr>
          <c:invertIfNegative val="0"/>
          <c:dLbls>
            <c:dLbl>
              <c:idx val="0"/>
              <c:layout/>
              <c:tx>
                <c:rich>
                  <a:bodyPr/>
                  <a:lstStyle/>
                  <a:p>
                    <a:fld id="{D85B7897-231D-4A72-B494-A7038DDE1CB9}" type="VALUE">
                      <a:rPr lang="en-US" smtClean="0"/>
                      <a:pPr/>
                      <a:t>[VALUE]</a:t>
                    </a:fld>
                    <a:r>
                      <a:rPr lang="en-US" dirty="0"/>
                      <a:t>B</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C10-4689-B0B9-D779B8414912}"/>
                </c:ext>
                <c:ext xmlns:c15="http://schemas.microsoft.com/office/drawing/2012/chart" uri="{CE6537A1-D6FC-4f65-9D91-7224C49458BB}">
                  <c15:layout/>
                  <c15:dlblFieldTable/>
                  <c15:showDataLabelsRange val="0"/>
                </c:ext>
              </c:extLst>
            </c:dLbl>
            <c:numFmt formatCode="&quot;$&quot;#,##0" sourceLinked="0"/>
            <c:spPr>
              <a:noFill/>
              <a:ln>
                <a:noFill/>
              </a:ln>
              <a:effectLst/>
            </c:spPr>
            <c:txPr>
              <a:bodyPr rot="0" spcFirstLastPara="1" vertOverflow="ellipsis" vert="horz" wrap="square" anchor="ctr" anchorCtr="1"/>
              <a:lstStyle/>
              <a:p>
                <a:pPr algn="ctr">
                  <a:defRPr sz="1600" b="1" i="0" u="none" strike="noStrike" kern="1200" baseline="0">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157</c:v>
                </c:pt>
              </c:numCache>
            </c:numRef>
          </c:val>
          <c:extLst xmlns:c16r2="http://schemas.microsoft.com/office/drawing/2015/06/chart">
            <c:ext xmlns:c16="http://schemas.microsoft.com/office/drawing/2014/chart" uri="{C3380CC4-5D6E-409C-BE32-E72D297353CC}">
              <c16:uniqueId val="{00000007-6C10-4689-B0B9-D779B8414912}"/>
            </c:ext>
          </c:extLst>
        </c:ser>
        <c:ser>
          <c:idx val="4"/>
          <c:order val="4"/>
          <c:tx>
            <c:strRef>
              <c:f>Sheet1!$F$1</c:f>
              <c:strCache>
                <c:ptCount val="1"/>
                <c:pt idx="0">
                  <c:v>Anticipated</c:v>
                </c:pt>
              </c:strCache>
            </c:strRef>
          </c:tx>
          <c:spPr>
            <a:solidFill>
              <a:srgbClr val="ED7D31"/>
            </a:solidFill>
            <a:ln>
              <a:noFill/>
            </a:ln>
            <a:effectLst/>
          </c:spPr>
          <c:invertIfNegative val="0"/>
          <c:dLbls>
            <c:dLbl>
              <c:idx val="0"/>
              <c:layout>
                <c:manualLayout>
                  <c:x val="6.0630699640941443E-4"/>
                  <c:y val="-3.6148872095581918E-3"/>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Segoe UI" panose="020B0502040204020203" pitchFamily="34" charset="0"/>
                        <a:ea typeface="Segoe UI" panose="020B0502040204020203" pitchFamily="34" charset="0"/>
                        <a:cs typeface="Segoe UI" panose="020B0502040204020203" pitchFamily="34" charset="0"/>
                      </a:defRPr>
                    </a:pPr>
                    <a:fld id="{359592B2-9B58-40E4-B076-472CA8F2FBA9}" type="VALUE">
                      <a:rPr lang="en-US" sz="1600" b="1" smtClean="0">
                        <a:solidFill>
                          <a:schemeClr val="bg1"/>
                        </a:solidFill>
                      </a:rPr>
                      <a:pPr>
                        <a:defRPr sz="1600" b="1">
                          <a:solidFill>
                            <a:schemeClr val="bg1"/>
                          </a:solidFill>
                        </a:defRPr>
                      </a:pPr>
                      <a:t>[VALUE]</a:t>
                    </a:fld>
                    <a:r>
                      <a:rPr lang="en-US" sz="1600" b="1" dirty="0">
                        <a:solidFill>
                          <a:schemeClr val="bg1"/>
                        </a:solidFill>
                      </a:rPr>
                      <a:t>B</a:t>
                    </a:r>
                  </a:p>
                </c:rich>
              </c:tx>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C10-4689-B0B9-D779B8414912}"/>
                </c:ext>
                <c:ext xmlns:c15="http://schemas.microsoft.com/office/drawing/2012/chart" uri="{CE6537A1-D6FC-4f65-9D91-7224C49458BB}">
                  <c15:layout/>
                  <c15:dlblFieldTable/>
                  <c15:showDataLabelsRange val="0"/>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14</c:v>
                </c:pt>
              </c:numCache>
            </c:numRef>
          </c:val>
          <c:extLst xmlns:c16r2="http://schemas.microsoft.com/office/drawing/2015/06/chart">
            <c:ext xmlns:c16="http://schemas.microsoft.com/office/drawing/2014/chart" uri="{C3380CC4-5D6E-409C-BE32-E72D297353CC}">
              <c16:uniqueId val="{00000009-6C10-4689-B0B9-D779B8414912}"/>
            </c:ext>
          </c:extLst>
        </c:ser>
        <c:ser>
          <c:idx val="5"/>
          <c:order val="5"/>
          <c:tx>
            <c:strRef>
              <c:f>Sheet1!$G$1</c:f>
              <c:strCache>
                <c:ptCount val="1"/>
                <c:pt idx="0">
                  <c:v>2016 Transportation Ballot Measures</c:v>
                </c:pt>
              </c:strCache>
            </c:strRef>
          </c:tx>
          <c:spPr>
            <a:pattFill prst="openDmnd">
              <a:fgClr>
                <a:srgbClr val="FF0000"/>
              </a:fgClr>
              <a:bgClr>
                <a:sysClr val="window" lastClr="FFFFFF"/>
              </a:bgClr>
            </a:pattFill>
            <a:ln>
              <a:noFill/>
            </a:ln>
            <a:effectLst/>
          </c:spPr>
          <c:invertIfNegative val="0"/>
          <c:dLbls>
            <c:dLbl>
              <c:idx val="0"/>
              <c:layout/>
              <c:tx>
                <c:rich>
                  <a:bodyPr rot="0" spcFirstLastPara="1" vertOverflow="ellipsis" vert="horz" wrap="square" anchor="ctr" anchorCtr="1"/>
                  <a:lstStyle/>
                  <a:p>
                    <a:pPr algn="ctr">
                      <a:defRPr sz="1600" b="1" i="0" u="none" strike="noStrike" kern="12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pPr>
                    <a:fld id="{2E7B156D-CB7F-4385-961A-6DDECB47E4BF}" type="VALUE">
                      <a:rPr lang="en-US" sz="1600" b="1"/>
                      <a:pPr algn="ctr">
                        <a:defRPr sz="1600" b="1"/>
                      </a:pPr>
                      <a:t>[VALUE]</a:t>
                    </a:fld>
                    <a:r>
                      <a:rPr lang="en-US" sz="1600" b="1" dirty="0"/>
                      <a:t>B</a:t>
                    </a:r>
                  </a:p>
                </c:rich>
              </c:tx>
              <c:numFmt formatCode="&quot;$&quot;#,##0" sourceLinked="0"/>
              <c:spPr>
                <a:noFill/>
                <a:ln>
                  <a:noFill/>
                </a:ln>
                <a:effectLst/>
              </c:spPr>
              <c:txPr>
                <a:bodyPr rot="0" spcFirstLastPara="1" vertOverflow="ellipsis" vert="horz" wrap="square" anchor="ctr" anchorCtr="1"/>
                <a:lstStyle/>
                <a:p>
                  <a:pPr algn="ctr">
                    <a:defRPr sz="1600" b="1" i="0" u="none" strike="noStrike" kern="12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6C10-4689-B0B9-D779B8414912}"/>
                </c:ext>
                <c:ext xmlns:c15="http://schemas.microsoft.com/office/drawing/2012/chart" uri="{CE6537A1-D6FC-4f65-9D91-7224C49458BB}">
                  <c15:layout/>
                  <c15:dlblFieldTable/>
                  <c15:showDataLabelsRange val="0"/>
                </c:ext>
              </c:extLst>
            </c:dLbl>
            <c:numFmt formatCode="#,##0" sourceLinked="0"/>
            <c:spPr>
              <a:noFill/>
              <a:ln>
                <a:noFill/>
              </a:ln>
              <a:effectLst/>
            </c:spPr>
            <c:txPr>
              <a:bodyPr rot="0" spcFirstLastPara="1" vertOverflow="ellipsis" vert="horz" wrap="square" anchor="ctr" anchorCtr="1"/>
              <a:lstStyle/>
              <a:p>
                <a:pPr algn="ctr">
                  <a:defRPr sz="1600" b="1" i="0" u="none" strike="noStrike" kern="12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General</c:formatCode>
                <c:ptCount val="1"/>
                <c:pt idx="0">
                  <c:v>19</c:v>
                </c:pt>
              </c:numCache>
            </c:numRef>
          </c:val>
          <c:extLst xmlns:c16r2="http://schemas.microsoft.com/office/drawing/2015/06/chart">
            <c:ext xmlns:c16="http://schemas.microsoft.com/office/drawing/2014/chart" uri="{C3380CC4-5D6E-409C-BE32-E72D297353CC}">
              <c16:uniqueId val="{0000000B-6C10-4689-B0B9-D779B8414912}"/>
            </c:ext>
          </c:extLst>
        </c:ser>
        <c:dLbls>
          <c:dLblPos val="ctr"/>
          <c:showLegendKey val="0"/>
          <c:showVal val="1"/>
          <c:showCatName val="0"/>
          <c:showSerName val="0"/>
          <c:showPercent val="0"/>
          <c:showBubbleSize val="0"/>
        </c:dLbls>
        <c:gapWidth val="150"/>
        <c:overlap val="100"/>
        <c:axId val="329646832"/>
        <c:axId val="329648008"/>
      </c:barChart>
      <c:catAx>
        <c:axId val="329646832"/>
        <c:scaling>
          <c:orientation val="minMax"/>
        </c:scaling>
        <c:delete val="1"/>
        <c:axPos val="l"/>
        <c:numFmt formatCode="General" sourceLinked="1"/>
        <c:majorTickMark val="none"/>
        <c:minorTickMark val="none"/>
        <c:tickLblPos val="nextTo"/>
        <c:crossAx val="329648008"/>
        <c:crosses val="autoZero"/>
        <c:auto val="1"/>
        <c:lblAlgn val="ctr"/>
        <c:lblOffset val="100"/>
        <c:noMultiLvlLbl val="0"/>
      </c:catAx>
      <c:valAx>
        <c:axId val="329648008"/>
        <c:scaling>
          <c:orientation val="minMax"/>
          <c:max val="310.77999999999997"/>
          <c:min val="0"/>
        </c:scaling>
        <c:delete val="1"/>
        <c:axPos val="b"/>
        <c:numFmt formatCode="General" sourceLinked="1"/>
        <c:majorTickMark val="out"/>
        <c:minorTickMark val="none"/>
        <c:tickLblPos val="nextTo"/>
        <c:crossAx val="329646832"/>
        <c:crosses val="autoZero"/>
        <c:crossBetween val="between"/>
      </c:valAx>
      <c:spPr>
        <a:noFill/>
        <a:ln>
          <a:noFill/>
        </a:ln>
        <a:effectLst/>
      </c:spPr>
    </c:plotArea>
    <c:legend>
      <c:legendPos val="t"/>
      <c:layout>
        <c:manualLayout>
          <c:xMode val="edge"/>
          <c:yMode val="edge"/>
          <c:x val="5.0000035657683385E-2"/>
          <c:y val="0.14567728466717902"/>
          <c:w val="0.93924715219911625"/>
          <c:h val="0.1483102773221379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3"/>
            <a:ext cx="3011595" cy="598556"/>
          </a:xfrm>
          <a:prstGeom prst="rect">
            <a:avLst/>
          </a:prstGeom>
        </p:spPr>
        <p:txBody>
          <a:bodyPr vert="horz" lIns="90590" tIns="45295" rIns="90590" bIns="45295" rtlCol="0"/>
          <a:lstStyle>
            <a:lvl1pPr algn="l">
              <a:defRPr sz="1200"/>
            </a:lvl1pPr>
          </a:lstStyle>
          <a:p>
            <a:endParaRPr lang="en-US" dirty="0"/>
          </a:p>
        </p:txBody>
      </p:sp>
      <p:sp>
        <p:nvSpPr>
          <p:cNvPr id="3" name="Date Placeholder 2"/>
          <p:cNvSpPr>
            <a:spLocks noGrp="1"/>
          </p:cNvSpPr>
          <p:nvPr>
            <p:ph type="dt" sz="quarter" idx="1"/>
          </p:nvPr>
        </p:nvSpPr>
        <p:spPr>
          <a:xfrm>
            <a:off x="3936917" y="3"/>
            <a:ext cx="3011595" cy="598556"/>
          </a:xfrm>
          <a:prstGeom prst="rect">
            <a:avLst/>
          </a:prstGeom>
        </p:spPr>
        <p:txBody>
          <a:bodyPr vert="horz" lIns="90590" tIns="45295" rIns="90590" bIns="45295" rtlCol="0"/>
          <a:lstStyle>
            <a:lvl1pPr algn="r">
              <a:defRPr sz="1200"/>
            </a:lvl1pPr>
          </a:lstStyle>
          <a:p>
            <a:fld id="{26408B45-328C-4C89-B8D0-14D40495340C}" type="datetimeFigureOut">
              <a:rPr lang="en-US" smtClean="0"/>
              <a:t>1/27/2017</a:t>
            </a:fld>
            <a:endParaRPr lang="en-US" dirty="0"/>
          </a:p>
        </p:txBody>
      </p:sp>
      <p:sp>
        <p:nvSpPr>
          <p:cNvPr id="4" name="Footer Placeholder 3"/>
          <p:cNvSpPr>
            <a:spLocks noGrp="1"/>
          </p:cNvSpPr>
          <p:nvPr>
            <p:ph type="ftr" sz="quarter" idx="2"/>
          </p:nvPr>
        </p:nvSpPr>
        <p:spPr>
          <a:xfrm>
            <a:off x="7" y="11378682"/>
            <a:ext cx="3011595" cy="598556"/>
          </a:xfrm>
          <a:prstGeom prst="rect">
            <a:avLst/>
          </a:prstGeom>
        </p:spPr>
        <p:txBody>
          <a:bodyPr vert="horz" lIns="90590" tIns="45295" rIns="90590" bIns="4529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917" y="11378682"/>
            <a:ext cx="3011595" cy="598556"/>
          </a:xfrm>
          <a:prstGeom prst="rect">
            <a:avLst/>
          </a:prstGeom>
        </p:spPr>
        <p:txBody>
          <a:bodyPr vert="horz" lIns="90590" tIns="45295" rIns="90590" bIns="45295" rtlCol="0" anchor="b"/>
          <a:lstStyle>
            <a:lvl1pPr algn="r">
              <a:defRPr sz="1200"/>
            </a:lvl1pPr>
          </a:lstStyle>
          <a:p>
            <a:fld id="{4F6483FC-493E-4472-8858-931B43DC231C}" type="slidenum">
              <a:rPr lang="en-US" smtClean="0"/>
              <a:t>‹#›</a:t>
            </a:fld>
            <a:endParaRPr lang="en-US" dirty="0"/>
          </a:p>
        </p:txBody>
      </p:sp>
    </p:spTree>
    <p:extLst>
      <p:ext uri="{BB962C8B-B14F-4D97-AF65-F5344CB8AC3E}">
        <p14:creationId xmlns:p14="http://schemas.microsoft.com/office/powerpoint/2010/main" val="2709543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3011699" cy="598964"/>
          </a:xfrm>
          <a:prstGeom prst="rect">
            <a:avLst/>
          </a:prstGeom>
        </p:spPr>
        <p:txBody>
          <a:bodyPr vert="horz" lIns="92458" tIns="46228" rIns="92458" bIns="46228" rtlCol="0"/>
          <a:lstStyle>
            <a:lvl1pPr algn="l">
              <a:defRPr sz="1200"/>
            </a:lvl1pPr>
          </a:lstStyle>
          <a:p>
            <a:endParaRPr lang="en-US" dirty="0"/>
          </a:p>
        </p:txBody>
      </p:sp>
      <p:sp>
        <p:nvSpPr>
          <p:cNvPr id="3" name="Date Placeholder 2"/>
          <p:cNvSpPr>
            <a:spLocks noGrp="1"/>
          </p:cNvSpPr>
          <p:nvPr>
            <p:ph type="dt" idx="1"/>
          </p:nvPr>
        </p:nvSpPr>
        <p:spPr>
          <a:xfrm>
            <a:off x="3936776" y="1"/>
            <a:ext cx="3011699" cy="598964"/>
          </a:xfrm>
          <a:prstGeom prst="rect">
            <a:avLst/>
          </a:prstGeom>
        </p:spPr>
        <p:txBody>
          <a:bodyPr vert="horz" lIns="92458" tIns="46228" rIns="92458" bIns="46228" rtlCol="0"/>
          <a:lstStyle>
            <a:lvl1pPr algn="r">
              <a:defRPr sz="1200"/>
            </a:lvl1pPr>
          </a:lstStyle>
          <a:p>
            <a:fld id="{A2505B01-563E-024F-AA66-B80561FABCF8}" type="datetimeFigureOut">
              <a:rPr lang="en-US" smtClean="0"/>
              <a:t>1/27/2017</a:t>
            </a:fld>
            <a:endParaRPr lang="en-US" dirty="0"/>
          </a:p>
        </p:txBody>
      </p:sp>
      <p:sp>
        <p:nvSpPr>
          <p:cNvPr id="4" name="Slide Image Placeholder 3"/>
          <p:cNvSpPr>
            <a:spLocks noGrp="1" noRot="1" noChangeAspect="1"/>
          </p:cNvSpPr>
          <p:nvPr>
            <p:ph type="sldImg" idx="2"/>
          </p:nvPr>
        </p:nvSpPr>
        <p:spPr>
          <a:xfrm>
            <a:off x="-514350" y="903288"/>
            <a:ext cx="7978775" cy="4489450"/>
          </a:xfrm>
          <a:prstGeom prst="rect">
            <a:avLst/>
          </a:prstGeom>
          <a:noFill/>
          <a:ln w="12700">
            <a:solidFill>
              <a:prstClr val="black"/>
            </a:solidFill>
          </a:ln>
        </p:spPr>
        <p:txBody>
          <a:bodyPr vert="horz" lIns="92458" tIns="46228" rIns="92458" bIns="46228" rtlCol="0" anchor="ctr"/>
          <a:lstStyle/>
          <a:p>
            <a:endParaRPr lang="en-US" dirty="0"/>
          </a:p>
        </p:txBody>
      </p:sp>
      <p:sp>
        <p:nvSpPr>
          <p:cNvPr id="5" name="Notes Placeholder 4"/>
          <p:cNvSpPr>
            <a:spLocks noGrp="1"/>
          </p:cNvSpPr>
          <p:nvPr>
            <p:ph type="body" sz="quarter" idx="3"/>
          </p:nvPr>
        </p:nvSpPr>
        <p:spPr>
          <a:xfrm>
            <a:off x="695008" y="5690159"/>
            <a:ext cx="5560060" cy="5390674"/>
          </a:xfrm>
          <a:prstGeom prst="rect">
            <a:avLst/>
          </a:prstGeom>
        </p:spPr>
        <p:txBody>
          <a:bodyPr vert="horz" lIns="92458" tIns="46228" rIns="92458" bIns="462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11378233"/>
            <a:ext cx="3011699" cy="598964"/>
          </a:xfrm>
          <a:prstGeom prst="rect">
            <a:avLst/>
          </a:prstGeom>
        </p:spPr>
        <p:txBody>
          <a:bodyPr vert="horz" lIns="92458" tIns="46228" rIns="92458" bIns="462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76" y="11378233"/>
            <a:ext cx="3011699" cy="598964"/>
          </a:xfrm>
          <a:prstGeom prst="rect">
            <a:avLst/>
          </a:prstGeom>
        </p:spPr>
        <p:txBody>
          <a:bodyPr vert="horz" lIns="92458" tIns="46228" rIns="92458" bIns="46228" rtlCol="0" anchor="b"/>
          <a:lstStyle>
            <a:lvl1pPr algn="r">
              <a:defRPr sz="1200"/>
            </a:lvl1pPr>
          </a:lstStyle>
          <a:p>
            <a:fld id="{4E5992AF-7786-1B4C-901D-80BA1C974B84}" type="slidenum">
              <a:rPr lang="en-US" smtClean="0"/>
              <a:t>‹#›</a:t>
            </a:fld>
            <a:endParaRPr lang="en-US" dirty="0"/>
          </a:p>
        </p:txBody>
      </p:sp>
    </p:spTree>
    <p:extLst>
      <p:ext uri="{BB962C8B-B14F-4D97-AF65-F5344CB8AC3E}">
        <p14:creationId xmlns:p14="http://schemas.microsoft.com/office/powerpoint/2010/main" val="9280187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350" y="903288"/>
            <a:ext cx="7978775" cy="4489450"/>
          </a:xfrm>
        </p:spPr>
      </p:sp>
      <p:sp>
        <p:nvSpPr>
          <p:cNvPr id="3" name="Notes Placeholder 2"/>
          <p:cNvSpPr>
            <a:spLocks noGrp="1"/>
          </p:cNvSpPr>
          <p:nvPr>
            <p:ph type="body" idx="1"/>
          </p:nvPr>
        </p:nvSpPr>
        <p:spPr/>
        <p:txBody>
          <a:bodyPr/>
          <a:lstStyle/>
          <a:p>
            <a:r>
              <a:rPr lang="en-US" dirty="0"/>
              <a:t>Introduction</a:t>
            </a:r>
          </a:p>
          <a:p>
            <a:endParaRPr lang="en-US" dirty="0"/>
          </a:p>
          <a:p>
            <a:r>
              <a:rPr lang="en-US" dirty="0"/>
              <a:t>Today,</a:t>
            </a:r>
            <a:r>
              <a:rPr lang="en-US" baseline="0" dirty="0"/>
              <a:t> we are pleased to release the Draft Preferred Scenario for Plan Bay Area 2040, integrating both a future growth pattern for jobs and housing and a transportation investment strategy to complement that growth pattern. This release builds on the last year’s worth of work identifying targets, analyzing projects, comparing scenarios, and working with stakeholders.</a:t>
            </a:r>
          </a:p>
        </p:txBody>
      </p:sp>
      <p:sp>
        <p:nvSpPr>
          <p:cNvPr id="4" name="Slide Number Placeholder 3"/>
          <p:cNvSpPr>
            <a:spLocks noGrp="1"/>
          </p:cNvSpPr>
          <p:nvPr>
            <p:ph type="sldNum" sz="quarter" idx="10"/>
          </p:nvPr>
        </p:nvSpPr>
        <p:spPr/>
        <p:txBody>
          <a:bodyPr/>
          <a:lstStyle/>
          <a:p>
            <a:fld id="{4E5992AF-7786-1B4C-901D-80BA1C974B84}" type="slidenum">
              <a:rPr lang="en-US" smtClean="0"/>
              <a:t>1</a:t>
            </a:fld>
            <a:endParaRPr lang="en-US" dirty="0"/>
          </a:p>
        </p:txBody>
      </p:sp>
    </p:spTree>
    <p:extLst>
      <p:ext uri="{BB962C8B-B14F-4D97-AF65-F5344CB8AC3E}">
        <p14:creationId xmlns:p14="http://schemas.microsoft.com/office/powerpoint/2010/main" val="38992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solidFill>
              </a:rPr>
              <a:t>Plan Bay Area 2040 comes at a time of significant regional opportunities and challenges. Our booming job market –</a:t>
            </a:r>
            <a:r>
              <a:rPr lang="en-US" baseline="0" dirty="0">
                <a:solidFill>
                  <a:schemeClr val="tx2"/>
                </a:solidFill>
              </a:rPr>
              <a:t> driven by Silicon Valley and San Francisco – has increased prosperity for many Bay Area residents. At the same time, affordability challenges have gotten worse – and have been exacerbated by a lack of housing production.</a:t>
            </a:r>
          </a:p>
          <a:p>
            <a:endParaRPr lang="en-US" baseline="0" dirty="0">
              <a:solidFill>
                <a:schemeClr val="tx2"/>
              </a:solidFill>
            </a:endParaRPr>
          </a:p>
          <a:p>
            <a:r>
              <a:rPr lang="en-US" baseline="0" dirty="0">
                <a:solidFill>
                  <a:schemeClr val="tx2"/>
                </a:solidFill>
              </a:rPr>
              <a:t>The region has done a good job creating new job but a poor job at building houses to accommodate that growth – especially in Bayside communities as highlighted on this slide. This has created affordability problems, which have then resulting in greater long-distance commuting between inland and bayside/”Big 3” locations. An example of this would be some cities on the Peninsula that have seen booming employment centers at companies like Google and Facebook, but many of their workers commute from the East Bay and San Francisco.</a:t>
            </a:r>
          </a:p>
          <a:p>
            <a:endParaRPr lang="en-US" baseline="0" dirty="0">
              <a:solidFill>
                <a:schemeClr val="tx2"/>
              </a:solidFill>
            </a:endParaRPr>
          </a:p>
          <a:p>
            <a:r>
              <a:rPr lang="en-US" baseline="0" dirty="0">
                <a:solidFill>
                  <a:schemeClr val="tx2"/>
                </a:solidFill>
              </a:rPr>
              <a:t>Colors represent where jobs and houses were built (referenced in the map graphic)</a:t>
            </a:r>
          </a:p>
          <a:p>
            <a:pPr marL="171450" indent="-171450">
              <a:buFont typeface="Arial" panose="020B0604020202020204" pitchFamily="34" charset="0"/>
              <a:buChar char="•"/>
            </a:pPr>
            <a:r>
              <a:rPr lang="en-US" baseline="0" dirty="0">
                <a:solidFill>
                  <a:schemeClr val="tx2"/>
                </a:solidFill>
              </a:rPr>
              <a:t>Orange – San Jose, San Francisco and Oakland</a:t>
            </a:r>
          </a:p>
          <a:p>
            <a:pPr marL="171450" indent="-171450">
              <a:buFont typeface="Arial" panose="020B0604020202020204" pitchFamily="34" charset="0"/>
              <a:buChar char="•"/>
            </a:pPr>
            <a:r>
              <a:rPr lang="en-US" baseline="0" dirty="0">
                <a:solidFill>
                  <a:schemeClr val="tx2"/>
                </a:solidFill>
              </a:rPr>
              <a:t>Blue – Bayside communities</a:t>
            </a:r>
          </a:p>
          <a:p>
            <a:pPr marL="171450" indent="-171450">
              <a:buFont typeface="Arial" panose="020B0604020202020204" pitchFamily="34" charset="0"/>
              <a:buChar char="•"/>
            </a:pPr>
            <a:r>
              <a:rPr lang="en-US" baseline="0" dirty="0">
                <a:solidFill>
                  <a:schemeClr val="tx2"/>
                </a:solidFill>
              </a:rPr>
              <a:t>Green – Inland, Coastal and Delta communities</a:t>
            </a:r>
            <a:endParaRPr lang="en-US" dirty="0">
              <a:solidFill>
                <a:schemeClr val="tx2"/>
              </a:solidFill>
            </a:endParaRPr>
          </a:p>
          <a:p>
            <a:endParaRPr lang="en-US" baseline="0"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4E5992AF-7786-1B4C-901D-80BA1C974B84}" type="slidenum">
              <a:rPr lang="en-US" smtClean="0"/>
              <a:t>2</a:t>
            </a:fld>
            <a:endParaRPr lang="en-US" dirty="0"/>
          </a:p>
        </p:txBody>
      </p:sp>
    </p:spTree>
    <p:extLst>
      <p:ext uri="{BB962C8B-B14F-4D97-AF65-F5344CB8AC3E}">
        <p14:creationId xmlns:p14="http://schemas.microsoft.com/office/powerpoint/2010/main" val="2871007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means we are more</a:t>
            </a:r>
            <a:r>
              <a:rPr lang="en-US" baseline="0" dirty="0"/>
              <a:t> constrained about what we can do on the land use front than on the transportation front. We want to develop a draft preferred scenario that moves the region forward towards its goals, but relies on policies that are considered feasible by local jurisdictions. We also want to develop a land use pattern that respects that this is a limited updated to the last Plan Bay Area – not a broad re-envisioning of how we should grow moving forward.</a:t>
            </a:r>
          </a:p>
          <a:p>
            <a:endParaRPr lang="en-US" baseline="0" dirty="0"/>
          </a:p>
          <a:p>
            <a:r>
              <a:rPr lang="en-US" baseline="0" dirty="0"/>
              <a:t>Working within this context, we developed the Draft Preferred Scenario you’ll hear about today. Ultimately, it met 5 of our very ambitious performance targets, moves in the right direction but falls short on five more, and moves in the wrong direction on 3 targets. The full breakdown of target results is included in your packet, but we will showcase seven targets in today’s presentation (marked in bold).</a:t>
            </a:r>
            <a:endParaRPr lang="en-US" dirty="0"/>
          </a:p>
        </p:txBody>
      </p:sp>
      <p:sp>
        <p:nvSpPr>
          <p:cNvPr id="4" name="Slide Number Placeholder 3"/>
          <p:cNvSpPr>
            <a:spLocks noGrp="1"/>
          </p:cNvSpPr>
          <p:nvPr>
            <p:ph type="sldNum" sz="quarter" idx="10"/>
          </p:nvPr>
        </p:nvSpPr>
        <p:spPr/>
        <p:txBody>
          <a:bodyPr/>
          <a:lstStyle/>
          <a:p>
            <a:fld id="{4E5992AF-7786-1B4C-901D-80BA1C974B84}" type="slidenum">
              <a:rPr lang="en-US" smtClean="0"/>
              <a:t>3</a:t>
            </a:fld>
            <a:endParaRPr lang="en-US" dirty="0"/>
          </a:p>
        </p:txBody>
      </p:sp>
    </p:spTree>
    <p:extLst>
      <p:ext uri="{BB962C8B-B14F-4D97-AF65-F5344CB8AC3E}">
        <p14:creationId xmlns:p14="http://schemas.microsoft.com/office/powerpoint/2010/main" val="93947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control</a:t>
            </a:r>
            <a:r>
              <a:rPr lang="en-US" baseline="0" dirty="0"/>
              <a:t> totals for housing growth, it is clear that housing production must accelerate to achieve this envisioned growth pattern. Only 65,000 units were constructed in the first five years of the forecast. Later five-year increments must take on growth 3x higher than the last five years.</a:t>
            </a:r>
          </a:p>
          <a:p>
            <a:endParaRPr lang="en-US" baseline="0" dirty="0"/>
          </a:p>
          <a:p>
            <a:r>
              <a:rPr lang="en-US" baseline="0" dirty="0"/>
              <a:t>One bright spot is that a good chunk of the housing envisioned through 2020 is already under construction as of 2016. This trend will need to continue and accelerate.</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5992AF-7786-1B4C-901D-80BA1C974B8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15409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350" y="903288"/>
            <a:ext cx="7978775" cy="4489450"/>
          </a:xfrm>
        </p:spPr>
      </p:sp>
      <p:sp>
        <p:nvSpPr>
          <p:cNvPr id="3" name="Notes Placeholder 2"/>
          <p:cNvSpPr>
            <a:spLocks noGrp="1"/>
          </p:cNvSpPr>
          <p:nvPr>
            <p:ph type="body" idx="1"/>
          </p:nvPr>
        </p:nvSpPr>
        <p:spPr/>
        <p:txBody>
          <a:bodyPr/>
          <a:lstStyle/>
          <a:p>
            <a:r>
              <a:rPr lang="en-US" dirty="0"/>
              <a:t>But major challenges remain – primarily,</a:t>
            </a:r>
            <a:r>
              <a:rPr lang="en-US" baseline="0" dirty="0"/>
              <a:t> affordability for all.</a:t>
            </a:r>
          </a:p>
          <a:p>
            <a:endParaRPr lang="en-US" baseline="0" dirty="0"/>
          </a:p>
          <a:p>
            <a:r>
              <a:rPr lang="en-US" baseline="0" dirty="0"/>
              <a:t>Housing + transportation costs as a share of household income are expected to rise significantly for all income levels. But lower-income households are most at risk – we estimate they will have to spend over 2/3 of their on those two categories alone by year 2040. And almost all of that cost increase comes from housing.</a:t>
            </a:r>
          </a:p>
          <a:p>
            <a:endParaRPr lang="en-US" baseline="0" dirty="0"/>
          </a:p>
          <a:p>
            <a:r>
              <a:rPr lang="en-US" baseline="0" dirty="0"/>
              <a:t>To address these challenges, action is needed. The public needs to be deeply involved if we want a region that is open and affordable to all, and if we want lower-income households to be able to live in the core of the Bay Area. As we have seen here, the policies in the Draft Preferred are not enough to slow this trend – much more aggressive action is needed to deal with the housing crisis.</a:t>
            </a:r>
          </a:p>
          <a:p>
            <a:endParaRPr lang="en-US" baseline="0" dirty="0"/>
          </a:p>
          <a:p>
            <a:r>
              <a:rPr lang="en-US" baseline="0" dirty="0"/>
              <a:t>There is certainly an opportunity to explore this more as we move towards the next Plan Bay Area, and through the work of the “blue ribbon” committee on housing expected in 2017.</a:t>
            </a:r>
            <a:endParaRPr lang="en-US" dirty="0"/>
          </a:p>
        </p:txBody>
      </p:sp>
      <p:sp>
        <p:nvSpPr>
          <p:cNvPr id="4" name="Slide Number Placeholder 3"/>
          <p:cNvSpPr>
            <a:spLocks noGrp="1"/>
          </p:cNvSpPr>
          <p:nvPr>
            <p:ph type="sldNum" sz="quarter" idx="10"/>
          </p:nvPr>
        </p:nvSpPr>
        <p:spPr/>
        <p:txBody>
          <a:bodyPr/>
          <a:lstStyle/>
          <a:p>
            <a:fld id="{4E5992AF-7786-1B4C-901D-80BA1C974B84}" type="slidenum">
              <a:rPr lang="en-US" smtClean="0"/>
              <a:t>5</a:t>
            </a:fld>
            <a:endParaRPr lang="en-US" dirty="0"/>
          </a:p>
        </p:txBody>
      </p:sp>
    </p:spTree>
    <p:extLst>
      <p:ext uri="{BB962C8B-B14F-4D97-AF65-F5344CB8AC3E}">
        <p14:creationId xmlns:p14="http://schemas.microsoft.com/office/powerpoint/2010/main" val="2665002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a:t>
            </a:r>
            <a:r>
              <a:rPr lang="en-US" baseline="0" dirty="0"/>
              <a:t> to land use, the region is lucky to have significant resources at our disposal to operate and improve the transportation system. In part, this is thanks to voters who have opened their checkbooks time and again to approve sales tax measures in nearly every Bay Area county.</a:t>
            </a:r>
          </a:p>
          <a:p>
            <a:endParaRPr lang="en-US" baseline="0" dirty="0"/>
          </a:p>
          <a:p>
            <a:r>
              <a:rPr lang="en-US" baseline="0" dirty="0"/>
              <a:t>You’ll note that of the $309 billion in funding expected through 2040, less than 10 percent comes from the federal government, and over half of the funding is locally generated. It’s also important to recognize that the Draft Preferred Scenario revenue forecast relies upon ballot measures for this fall that have not yet been approved, and that if they are not passed, the investment strategy will need to be revised to reflect that.</a:t>
            </a:r>
            <a:endParaRPr lang="en-US" dirty="0"/>
          </a:p>
        </p:txBody>
      </p:sp>
      <p:sp>
        <p:nvSpPr>
          <p:cNvPr id="4" name="Slide Number Placeholder 3"/>
          <p:cNvSpPr>
            <a:spLocks noGrp="1"/>
          </p:cNvSpPr>
          <p:nvPr>
            <p:ph type="sldNum" sz="quarter" idx="10"/>
          </p:nvPr>
        </p:nvSpPr>
        <p:spPr/>
        <p:txBody>
          <a:bodyPr/>
          <a:lstStyle/>
          <a:p>
            <a:fld id="{4E5992AF-7786-1B4C-901D-80BA1C974B84}" type="slidenum">
              <a:rPr lang="en-US" smtClean="0"/>
              <a:t>6</a:t>
            </a:fld>
            <a:endParaRPr lang="en-US" dirty="0"/>
          </a:p>
        </p:txBody>
      </p:sp>
    </p:spTree>
    <p:extLst>
      <p:ext uri="{BB962C8B-B14F-4D97-AF65-F5344CB8AC3E}">
        <p14:creationId xmlns:p14="http://schemas.microsoft.com/office/powerpoint/2010/main" val="3166727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350" y="903288"/>
            <a:ext cx="7978775" cy="4489450"/>
          </a:xfrm>
        </p:spPr>
      </p:sp>
      <p:sp>
        <p:nvSpPr>
          <p:cNvPr id="3" name="Notes Placeholder 2"/>
          <p:cNvSpPr>
            <a:spLocks noGrp="1"/>
          </p:cNvSpPr>
          <p:nvPr>
            <p:ph type="body" idx="1"/>
          </p:nvPr>
        </p:nvSpPr>
        <p:spPr/>
        <p:txBody>
          <a:bodyPr/>
          <a:lstStyle/>
          <a:p>
            <a:r>
              <a:rPr lang="en-US" dirty="0"/>
              <a:t>And</a:t>
            </a:r>
            <a:r>
              <a:rPr lang="en-US" baseline="0" dirty="0"/>
              <a:t> we want your feedback on this Draft Preferred Scenario in the short term as well.</a:t>
            </a:r>
          </a:p>
          <a:p>
            <a:endParaRPr lang="en-US" baseline="0" dirty="0"/>
          </a:p>
          <a:p>
            <a:r>
              <a:rPr lang="en-US" baseline="0" dirty="0"/>
              <a:t>We’ll be out meeting with city planning directors across the region this month to get their input on the land use and transportation strategies reflected in the scenario – we’ll take that feedback by mid-October and make revisions to the scenario as needed.</a:t>
            </a:r>
          </a:p>
          <a:p>
            <a:endParaRPr lang="en-US" baseline="0" dirty="0"/>
          </a:p>
          <a:p>
            <a:r>
              <a:rPr lang="en-US" baseline="0" dirty="0"/>
              <a:t>We will return to the committees in November seeking adoption of revised Preferred Scenario, which will also us to kick of CEQA analysis of that alternative.</a:t>
            </a:r>
          </a:p>
          <a:p>
            <a:endParaRPr lang="en-US" baseline="0" dirty="0"/>
          </a:p>
          <a:p>
            <a:r>
              <a:rPr lang="en-US" baseline="0" dirty="0"/>
              <a:t>All of this is designed for us to release a Draft Plan/EIR in the spring and approve a Final Plan/EIR next summer.</a:t>
            </a:r>
          </a:p>
          <a:p>
            <a:endParaRPr lang="en-US" baseline="0" dirty="0"/>
          </a:p>
          <a:p>
            <a:r>
              <a:rPr lang="en-US" baseline="0" dirty="0"/>
              <a:t>Questions?</a:t>
            </a:r>
          </a:p>
        </p:txBody>
      </p:sp>
      <p:sp>
        <p:nvSpPr>
          <p:cNvPr id="4" name="Slide Number Placeholder 3"/>
          <p:cNvSpPr>
            <a:spLocks noGrp="1"/>
          </p:cNvSpPr>
          <p:nvPr>
            <p:ph type="sldNum" sz="quarter" idx="10"/>
          </p:nvPr>
        </p:nvSpPr>
        <p:spPr/>
        <p:txBody>
          <a:bodyPr/>
          <a:lstStyle/>
          <a:p>
            <a:fld id="{4E5992AF-7786-1B4C-901D-80BA1C974B84}" type="slidenum">
              <a:rPr lang="en-US" smtClean="0"/>
              <a:t>7</a:t>
            </a:fld>
            <a:endParaRPr lang="en-US" dirty="0"/>
          </a:p>
        </p:txBody>
      </p:sp>
    </p:spTree>
    <p:extLst>
      <p:ext uri="{BB962C8B-B14F-4D97-AF65-F5344CB8AC3E}">
        <p14:creationId xmlns:p14="http://schemas.microsoft.com/office/powerpoint/2010/main" val="2619724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22B523-6E08-49AF-B08A-71B79ED37B0C}" type="datetime1">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9FF6BA-B84A-4D44-93BD-26CC2610A79E}" type="slidenum">
              <a:rPr lang="en-US" smtClean="0"/>
              <a:t>‹#›</a:t>
            </a:fld>
            <a:endParaRPr lang="en-US" dirty="0"/>
          </a:p>
        </p:txBody>
      </p:sp>
    </p:spTree>
    <p:extLst>
      <p:ext uri="{BB962C8B-B14F-4D97-AF65-F5344CB8AC3E}">
        <p14:creationId xmlns:p14="http://schemas.microsoft.com/office/powerpoint/2010/main" val="161200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C363E-6940-40F3-A2A3-F7CE7CCA33F2}" type="datetime1">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9FF6BA-B84A-4D44-93BD-26CC2610A79E}" type="slidenum">
              <a:rPr lang="en-US" smtClean="0"/>
              <a:t>‹#›</a:t>
            </a:fld>
            <a:endParaRPr lang="en-US" dirty="0"/>
          </a:p>
        </p:txBody>
      </p:sp>
    </p:spTree>
    <p:extLst>
      <p:ext uri="{BB962C8B-B14F-4D97-AF65-F5344CB8AC3E}">
        <p14:creationId xmlns:p14="http://schemas.microsoft.com/office/powerpoint/2010/main" val="749720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B6976C-B176-4935-A647-25E00BD1B9C3}" type="datetime1">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9FF6BA-B84A-4D44-93BD-26CC2610A79E}" type="slidenum">
              <a:rPr lang="en-US" smtClean="0"/>
              <a:t>‹#›</a:t>
            </a:fld>
            <a:endParaRPr lang="en-US" dirty="0"/>
          </a:p>
        </p:txBody>
      </p:sp>
    </p:spTree>
    <p:extLst>
      <p:ext uri="{BB962C8B-B14F-4D97-AF65-F5344CB8AC3E}">
        <p14:creationId xmlns:p14="http://schemas.microsoft.com/office/powerpoint/2010/main" val="1520953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E286C3-0A7D-49DA-A771-4E3BC0BD5DFF}"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B5174D-F16E-48C1-9327-988603506122}" type="slidenum">
              <a:rPr lang="en-US" smtClean="0"/>
              <a:t>‹#›</a:t>
            </a:fld>
            <a:endParaRPr lang="en-US" dirty="0"/>
          </a:p>
        </p:txBody>
      </p:sp>
    </p:spTree>
    <p:extLst>
      <p:ext uri="{BB962C8B-B14F-4D97-AF65-F5344CB8AC3E}">
        <p14:creationId xmlns:p14="http://schemas.microsoft.com/office/powerpoint/2010/main" val="3013482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E286C3-0A7D-49DA-A771-4E3BC0BD5DFF}"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B5174D-F16E-48C1-9327-988603506122}" type="slidenum">
              <a:rPr lang="en-US" smtClean="0"/>
              <a:t>‹#›</a:t>
            </a:fld>
            <a:endParaRPr lang="en-US" dirty="0"/>
          </a:p>
        </p:txBody>
      </p:sp>
    </p:spTree>
    <p:extLst>
      <p:ext uri="{BB962C8B-B14F-4D97-AF65-F5344CB8AC3E}">
        <p14:creationId xmlns:p14="http://schemas.microsoft.com/office/powerpoint/2010/main" val="1059247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E286C3-0A7D-49DA-A771-4E3BC0BD5DFF}"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B5174D-F16E-48C1-9327-988603506122}" type="slidenum">
              <a:rPr lang="en-US" smtClean="0"/>
              <a:t>‹#›</a:t>
            </a:fld>
            <a:endParaRPr lang="en-US" dirty="0"/>
          </a:p>
        </p:txBody>
      </p:sp>
    </p:spTree>
    <p:extLst>
      <p:ext uri="{BB962C8B-B14F-4D97-AF65-F5344CB8AC3E}">
        <p14:creationId xmlns:p14="http://schemas.microsoft.com/office/powerpoint/2010/main" val="1097253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E286C3-0A7D-49DA-A771-4E3BC0BD5DFF}" type="datetimeFigureOut">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B5174D-F16E-48C1-9327-988603506122}" type="slidenum">
              <a:rPr lang="en-US" smtClean="0"/>
              <a:t>‹#›</a:t>
            </a:fld>
            <a:endParaRPr lang="en-US" dirty="0"/>
          </a:p>
        </p:txBody>
      </p:sp>
    </p:spTree>
    <p:extLst>
      <p:ext uri="{BB962C8B-B14F-4D97-AF65-F5344CB8AC3E}">
        <p14:creationId xmlns:p14="http://schemas.microsoft.com/office/powerpoint/2010/main" val="327677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E286C3-0A7D-49DA-A771-4E3BC0BD5DFF}" type="datetimeFigureOut">
              <a:rPr lang="en-US" smtClean="0"/>
              <a:t>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B5174D-F16E-48C1-9327-988603506122}" type="slidenum">
              <a:rPr lang="en-US" smtClean="0"/>
              <a:t>‹#›</a:t>
            </a:fld>
            <a:endParaRPr lang="en-US" dirty="0"/>
          </a:p>
        </p:txBody>
      </p:sp>
    </p:spTree>
    <p:extLst>
      <p:ext uri="{BB962C8B-B14F-4D97-AF65-F5344CB8AC3E}">
        <p14:creationId xmlns:p14="http://schemas.microsoft.com/office/powerpoint/2010/main" val="1779724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E286C3-0A7D-49DA-A771-4E3BC0BD5DFF}" type="datetimeFigureOut">
              <a:rPr lang="en-US" smtClean="0"/>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B5174D-F16E-48C1-9327-988603506122}" type="slidenum">
              <a:rPr lang="en-US" smtClean="0"/>
              <a:t>‹#›</a:t>
            </a:fld>
            <a:endParaRPr lang="en-US" dirty="0"/>
          </a:p>
        </p:txBody>
      </p:sp>
    </p:spTree>
    <p:extLst>
      <p:ext uri="{BB962C8B-B14F-4D97-AF65-F5344CB8AC3E}">
        <p14:creationId xmlns:p14="http://schemas.microsoft.com/office/powerpoint/2010/main" val="1245577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286C3-0A7D-49DA-A771-4E3BC0BD5DFF}" type="datetimeFigureOut">
              <a:rPr lang="en-US" smtClean="0"/>
              <a:t>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B5174D-F16E-48C1-9327-988603506122}" type="slidenum">
              <a:rPr lang="en-US" smtClean="0"/>
              <a:t>‹#›</a:t>
            </a:fld>
            <a:endParaRPr lang="en-US" dirty="0"/>
          </a:p>
        </p:txBody>
      </p:sp>
    </p:spTree>
    <p:extLst>
      <p:ext uri="{BB962C8B-B14F-4D97-AF65-F5344CB8AC3E}">
        <p14:creationId xmlns:p14="http://schemas.microsoft.com/office/powerpoint/2010/main" val="611620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E286C3-0A7D-49DA-A771-4E3BC0BD5DFF}" type="datetimeFigureOut">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B5174D-F16E-48C1-9327-988603506122}" type="slidenum">
              <a:rPr lang="en-US" smtClean="0"/>
              <a:t>‹#›</a:t>
            </a:fld>
            <a:endParaRPr lang="en-US" dirty="0"/>
          </a:p>
        </p:txBody>
      </p:sp>
    </p:spTree>
    <p:extLst>
      <p:ext uri="{BB962C8B-B14F-4D97-AF65-F5344CB8AC3E}">
        <p14:creationId xmlns:p14="http://schemas.microsoft.com/office/powerpoint/2010/main" val="32161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AB9FDD-A549-448E-87A1-68E27233F91D}" type="datetime1">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9FF6BA-B84A-4D44-93BD-26CC2610A79E}" type="slidenum">
              <a:rPr lang="en-US" smtClean="0"/>
              <a:pPr/>
              <a:t>‹#›</a:t>
            </a:fld>
            <a:endParaRPr lang="en-US" dirty="0"/>
          </a:p>
        </p:txBody>
      </p:sp>
    </p:spTree>
    <p:extLst>
      <p:ext uri="{BB962C8B-B14F-4D97-AF65-F5344CB8AC3E}">
        <p14:creationId xmlns:p14="http://schemas.microsoft.com/office/powerpoint/2010/main" val="2278781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E286C3-0A7D-49DA-A771-4E3BC0BD5DFF}" type="datetimeFigureOut">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B5174D-F16E-48C1-9327-988603506122}" type="slidenum">
              <a:rPr lang="en-US" smtClean="0"/>
              <a:t>‹#›</a:t>
            </a:fld>
            <a:endParaRPr lang="en-US" dirty="0"/>
          </a:p>
        </p:txBody>
      </p:sp>
    </p:spTree>
    <p:extLst>
      <p:ext uri="{BB962C8B-B14F-4D97-AF65-F5344CB8AC3E}">
        <p14:creationId xmlns:p14="http://schemas.microsoft.com/office/powerpoint/2010/main" val="2463746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E286C3-0A7D-49DA-A771-4E3BC0BD5DFF}"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B5174D-F16E-48C1-9327-988603506122}" type="slidenum">
              <a:rPr lang="en-US" smtClean="0"/>
              <a:t>‹#›</a:t>
            </a:fld>
            <a:endParaRPr lang="en-US" dirty="0"/>
          </a:p>
        </p:txBody>
      </p:sp>
    </p:spTree>
    <p:extLst>
      <p:ext uri="{BB962C8B-B14F-4D97-AF65-F5344CB8AC3E}">
        <p14:creationId xmlns:p14="http://schemas.microsoft.com/office/powerpoint/2010/main" val="1482679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E286C3-0A7D-49DA-A771-4E3BC0BD5DFF}"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B5174D-F16E-48C1-9327-988603506122}" type="slidenum">
              <a:rPr lang="en-US" smtClean="0"/>
              <a:t>‹#›</a:t>
            </a:fld>
            <a:endParaRPr lang="en-US" dirty="0"/>
          </a:p>
        </p:txBody>
      </p:sp>
    </p:spTree>
    <p:extLst>
      <p:ext uri="{BB962C8B-B14F-4D97-AF65-F5344CB8AC3E}">
        <p14:creationId xmlns:p14="http://schemas.microsoft.com/office/powerpoint/2010/main" val="3224897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3D258A-F3B9-4CA9-AC00-FCC01A5918FA}" type="datetime1">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9FF6BA-B84A-4D44-93BD-26CC2610A79E}" type="slidenum">
              <a:rPr lang="en-US" smtClean="0"/>
              <a:t>‹#›</a:t>
            </a:fld>
            <a:endParaRPr lang="en-US" dirty="0"/>
          </a:p>
        </p:txBody>
      </p:sp>
    </p:spTree>
    <p:extLst>
      <p:ext uri="{BB962C8B-B14F-4D97-AF65-F5344CB8AC3E}">
        <p14:creationId xmlns:p14="http://schemas.microsoft.com/office/powerpoint/2010/main" val="711806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F1AC40-436B-4F03-A195-24691326976C}" type="datetime1">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9FF6BA-B84A-4D44-93BD-26CC2610A79E}" type="slidenum">
              <a:rPr lang="en-US" smtClean="0"/>
              <a:t>‹#›</a:t>
            </a:fld>
            <a:endParaRPr lang="en-US" dirty="0"/>
          </a:p>
        </p:txBody>
      </p:sp>
    </p:spTree>
    <p:extLst>
      <p:ext uri="{BB962C8B-B14F-4D97-AF65-F5344CB8AC3E}">
        <p14:creationId xmlns:p14="http://schemas.microsoft.com/office/powerpoint/2010/main" val="196704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145CEC-7CD7-4C07-9751-E11A334CF663}" type="datetime1">
              <a:rPr lang="en-US" smtClean="0"/>
              <a:t>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9FF6BA-B84A-4D44-93BD-26CC2610A79E}" type="slidenum">
              <a:rPr lang="en-US" smtClean="0"/>
              <a:t>‹#›</a:t>
            </a:fld>
            <a:endParaRPr lang="en-US" dirty="0"/>
          </a:p>
        </p:txBody>
      </p:sp>
    </p:spTree>
    <p:extLst>
      <p:ext uri="{BB962C8B-B14F-4D97-AF65-F5344CB8AC3E}">
        <p14:creationId xmlns:p14="http://schemas.microsoft.com/office/powerpoint/2010/main" val="292228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85DE4D-39AB-49E6-B235-9A01D0121507}" type="datetime1">
              <a:rPr lang="en-US" smtClean="0"/>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9FF6BA-B84A-4D44-93BD-26CC2610A79E}" type="slidenum">
              <a:rPr lang="en-US" smtClean="0"/>
              <a:t>‹#›</a:t>
            </a:fld>
            <a:endParaRPr lang="en-US" dirty="0"/>
          </a:p>
        </p:txBody>
      </p:sp>
    </p:spTree>
    <p:extLst>
      <p:ext uri="{BB962C8B-B14F-4D97-AF65-F5344CB8AC3E}">
        <p14:creationId xmlns:p14="http://schemas.microsoft.com/office/powerpoint/2010/main" val="33776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9E108-FB54-4DCB-8B07-5314206117CB}" type="datetime1">
              <a:rPr lang="en-US" smtClean="0"/>
              <a:t>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9FF6BA-B84A-4D44-93BD-26CC2610A79E}" type="slidenum">
              <a:rPr lang="en-US" smtClean="0"/>
              <a:t>‹#›</a:t>
            </a:fld>
            <a:endParaRPr lang="en-US" dirty="0"/>
          </a:p>
        </p:txBody>
      </p:sp>
    </p:spTree>
    <p:extLst>
      <p:ext uri="{BB962C8B-B14F-4D97-AF65-F5344CB8AC3E}">
        <p14:creationId xmlns:p14="http://schemas.microsoft.com/office/powerpoint/2010/main" val="388437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31F254-761F-4DE1-9D98-9ADEAE7E8540}" type="datetime1">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9FF6BA-B84A-4D44-93BD-26CC2610A79E}" type="slidenum">
              <a:rPr lang="en-US" smtClean="0"/>
              <a:t>‹#›</a:t>
            </a:fld>
            <a:endParaRPr lang="en-US" dirty="0"/>
          </a:p>
        </p:txBody>
      </p:sp>
    </p:spTree>
    <p:extLst>
      <p:ext uri="{BB962C8B-B14F-4D97-AF65-F5344CB8AC3E}">
        <p14:creationId xmlns:p14="http://schemas.microsoft.com/office/powerpoint/2010/main" val="37728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0125B3-4684-4837-8176-DCD6B69D046D}" type="datetime1">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9FF6BA-B84A-4D44-93BD-26CC2610A79E}" type="slidenum">
              <a:rPr lang="en-US" smtClean="0"/>
              <a:t>‹#›</a:t>
            </a:fld>
            <a:endParaRPr lang="en-US" dirty="0"/>
          </a:p>
        </p:txBody>
      </p:sp>
    </p:spTree>
    <p:extLst>
      <p:ext uri="{BB962C8B-B14F-4D97-AF65-F5344CB8AC3E}">
        <p14:creationId xmlns:p14="http://schemas.microsoft.com/office/powerpoint/2010/main" val="422836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C5163-833B-4635-8390-1460CD133FC3}" type="datetime1">
              <a:rPr lang="en-US" smtClean="0"/>
              <a:t>1/27/2017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FF6BA-B84A-4D44-93BD-26CC2610A79E}" type="slidenum">
              <a:rPr lang="en-US" smtClean="0"/>
              <a:t>‹#›</a:t>
            </a:fld>
            <a:endParaRPr lang="en-US" dirty="0"/>
          </a:p>
        </p:txBody>
      </p:sp>
    </p:spTree>
    <p:extLst>
      <p:ext uri="{BB962C8B-B14F-4D97-AF65-F5344CB8AC3E}">
        <p14:creationId xmlns:p14="http://schemas.microsoft.com/office/powerpoint/2010/main" val="38159701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286C3-0A7D-49DA-A771-4E3BC0BD5DFF}" type="datetimeFigureOut">
              <a:rPr lang="en-US" smtClean="0"/>
              <a:t>1/27/2017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5174D-F16E-48C1-9327-988603506122}" type="slidenum">
              <a:rPr lang="en-US" smtClean="0"/>
              <a:t>‹#›</a:t>
            </a:fld>
            <a:endParaRPr lang="en-US" dirty="0"/>
          </a:p>
        </p:txBody>
      </p:sp>
    </p:spTree>
    <p:extLst>
      <p:ext uri="{BB962C8B-B14F-4D97-AF65-F5344CB8AC3E}">
        <p14:creationId xmlns:p14="http://schemas.microsoft.com/office/powerpoint/2010/main" val="6952103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2.em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15605"/>
          <a:stretch/>
        </p:blipFill>
        <p:spPr>
          <a:xfrm>
            <a:off x="0" y="0"/>
            <a:ext cx="12192000" cy="6858000"/>
          </a:xfrm>
          <a:prstGeom prst="rect">
            <a:avLst/>
          </a:prstGeom>
        </p:spPr>
      </p:pic>
      <p:sp>
        <p:nvSpPr>
          <p:cNvPr id="11" name="Rectangle 10"/>
          <p:cNvSpPr/>
          <p:nvPr/>
        </p:nvSpPr>
        <p:spPr>
          <a:xfrm>
            <a:off x="9906000" y="6032686"/>
            <a:ext cx="2286000" cy="153888"/>
          </a:xfrm>
          <a:prstGeom prst="rect">
            <a:avLst/>
          </a:prstGeom>
        </p:spPr>
        <p:txBody>
          <a:bodyPr wrap="square">
            <a:spAutoFit/>
          </a:bodyPr>
          <a:lstStyle/>
          <a:p>
            <a:pPr algn="r"/>
            <a:r>
              <a:rPr lang="en-US" sz="400" dirty="0">
                <a:solidFill>
                  <a:schemeClr val="bg1"/>
                </a:solidFill>
                <a:latin typeface="Segoe UI Light" panose="020B0502040204020203" pitchFamily="34" charset="0"/>
                <a:cs typeface="Trebuchet MS"/>
              </a:rPr>
              <a:t>Image Source: </a:t>
            </a:r>
            <a:r>
              <a:rPr lang="en-US" sz="400" dirty="0">
                <a:solidFill>
                  <a:schemeClr val="bg1"/>
                </a:solidFill>
                <a:latin typeface="Segoe UI Light" panose="020B0502040204020203" pitchFamily="34" charset="0"/>
              </a:rPr>
              <a:t>https://www.flickr.com/photos/adamrschultz/8810617814</a:t>
            </a:r>
            <a:endParaRPr lang="en-US" sz="400" dirty="0">
              <a:solidFill>
                <a:schemeClr val="bg1"/>
              </a:solidFill>
              <a:latin typeface="Segoe UI Light" panose="020B0502040204020203" pitchFamily="34" charset="0"/>
              <a:cs typeface="Trebuchet MS"/>
            </a:endParaRPr>
          </a:p>
        </p:txBody>
      </p:sp>
      <p:sp>
        <p:nvSpPr>
          <p:cNvPr id="8" name="Title 6"/>
          <p:cNvSpPr>
            <a:spLocks noGrp="1"/>
          </p:cNvSpPr>
          <p:nvPr>
            <p:ph type="title"/>
          </p:nvPr>
        </p:nvSpPr>
        <p:spPr>
          <a:xfrm>
            <a:off x="304800" y="381000"/>
            <a:ext cx="10591800" cy="1301778"/>
          </a:xfrm>
        </p:spPr>
        <p:txBody>
          <a:bodyPr>
            <a:noAutofit/>
          </a:bodyPr>
          <a:lstStyle/>
          <a:p>
            <a:r>
              <a:rPr lang="en-US" sz="3200" b="1" cap="small" dirty="0" smtClean="0">
                <a:latin typeface="Segoe UI" panose="020B0502040204020203" pitchFamily="34" charset="0"/>
                <a:ea typeface="Segoe UI" panose="020B0502040204020203" pitchFamily="34" charset="0"/>
                <a:cs typeface="Segoe UI" panose="020B0502040204020203" pitchFamily="34" charset="0"/>
              </a:rPr>
              <a:t>San Francisco Bay </a:t>
            </a:r>
            <a:r>
              <a:rPr lang="en-US" sz="3200" b="1" cap="small" dirty="0" smtClean="0">
                <a:latin typeface="Segoe UI" panose="020B0502040204020203" pitchFamily="34" charset="0"/>
                <a:ea typeface="Segoe UI" panose="020B0502040204020203" pitchFamily="34" charset="0"/>
                <a:cs typeface="Segoe UI" panose="020B0502040204020203" pitchFamily="34" charset="0"/>
              </a:rPr>
              <a:t>Area’s Chronic Housing shortfall</a:t>
            </a:r>
            <a:r>
              <a:rPr lang="en-US" sz="3200" b="1" cap="small" dirty="0">
                <a:latin typeface="Segoe UI" panose="020B0502040204020203" pitchFamily="34" charset="0"/>
                <a:ea typeface="Segoe UI" panose="020B0502040204020203" pitchFamily="34" charset="0"/>
                <a:cs typeface="Segoe UI" panose="020B0502040204020203" pitchFamily="34" charset="0"/>
              </a:rPr>
              <a:t/>
            </a:r>
            <a:br>
              <a:rPr lang="en-US" sz="3200" b="1" cap="small" dirty="0">
                <a:latin typeface="Segoe UI" panose="020B0502040204020203" pitchFamily="34" charset="0"/>
                <a:ea typeface="Segoe UI" panose="020B0502040204020203" pitchFamily="34" charset="0"/>
                <a:cs typeface="Segoe UI" panose="020B0502040204020203" pitchFamily="34" charset="0"/>
              </a:rPr>
            </a:br>
            <a:r>
              <a:rPr lang="en-US" sz="2400" cap="small" dirty="0" smtClean="0">
                <a:latin typeface="Segoe UI" panose="020B0502040204020203" pitchFamily="34" charset="0"/>
                <a:ea typeface="Segoe UI" panose="020B0502040204020203" pitchFamily="34" charset="0"/>
                <a:cs typeface="Segoe UI" panose="020B0502040204020203" pitchFamily="34" charset="0"/>
              </a:rPr>
              <a:t>long term challenge – requires a new approach</a:t>
            </a:r>
            <a:endParaRPr lang="en-US" sz="3200" cap="small" dirty="0">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p:nvPr/>
        </p:nvSpPr>
        <p:spPr>
          <a:xfrm>
            <a:off x="0" y="6171378"/>
            <a:ext cx="12192000" cy="400110"/>
          </a:xfrm>
          <a:prstGeom prst="rect">
            <a:avLst/>
          </a:prstGeom>
          <a:solidFill>
            <a:srgbClr val="FFFFFF">
              <a:alpha val="69804"/>
            </a:srgbClr>
          </a:solidFill>
        </p:spPr>
        <p:txBody>
          <a:bodyPr wrap="square" rtlCol="0">
            <a:spAutoFit/>
          </a:bodyPr>
          <a:lstStyle/>
          <a:p>
            <a:pPr algn="r"/>
            <a:r>
              <a:rPr lang="en-US" sz="2000" b="1" dirty="0">
                <a:latin typeface="Segoe UI" panose="020B0502040204020203" pitchFamily="34" charset="0"/>
                <a:ea typeface="Segoe UI" panose="020B0502040204020203" pitchFamily="34" charset="0"/>
                <a:cs typeface="Segoe UI" panose="020B0502040204020203" pitchFamily="34" charset="0"/>
              </a:rPr>
              <a:t>Ken Kirkey, MTC</a:t>
            </a:r>
            <a:r>
              <a:rPr lang="en-US" sz="2000" dirty="0">
                <a:latin typeface="Segoe UI" panose="020B0502040204020203" pitchFamily="34" charset="0"/>
                <a:ea typeface="Segoe UI" panose="020B0502040204020203" pitchFamily="34" charset="0"/>
                <a:cs typeface="Segoe UI" panose="020B0502040204020203" pitchFamily="34" charset="0"/>
              </a:rPr>
              <a:t> – </a:t>
            </a:r>
            <a:r>
              <a:rPr lang="en-US" sz="2000" dirty="0" smtClean="0">
                <a:latin typeface="Segoe UI" panose="020B0502040204020203" pitchFamily="34" charset="0"/>
                <a:ea typeface="Segoe UI" panose="020B0502040204020203" pitchFamily="34" charset="0"/>
                <a:cs typeface="Segoe UI" panose="020B0502040204020203" pitchFamily="34" charset="0"/>
              </a:rPr>
              <a:t>January </a:t>
            </a:r>
            <a:r>
              <a:rPr lang="en-US" sz="2000" dirty="0" smtClean="0">
                <a:latin typeface="Segoe UI" panose="020B0502040204020203" pitchFamily="34" charset="0"/>
                <a:ea typeface="Segoe UI" panose="020B0502040204020203" pitchFamily="34" charset="0"/>
                <a:cs typeface="Segoe UI" panose="020B0502040204020203" pitchFamily="34" charset="0"/>
              </a:rPr>
              <a:t>28, </a:t>
            </a:r>
            <a:r>
              <a:rPr lang="en-US" sz="2000" dirty="0" smtClean="0">
                <a:latin typeface="Segoe UI" panose="020B0502040204020203" pitchFamily="34" charset="0"/>
                <a:ea typeface="Segoe UI" panose="020B0502040204020203" pitchFamily="34" charset="0"/>
                <a:cs typeface="Segoe UI" panose="020B0502040204020203" pitchFamily="34" charset="0"/>
              </a:rPr>
              <a:t>2017</a:t>
            </a:r>
            <a:endParaRPr lang="en-US" sz="2000" b="1" dirty="0">
              <a:latin typeface="Segoe UI" panose="020B0502040204020203" pitchFamily="34" charset="0"/>
              <a:ea typeface="Segoe UI" panose="020B0502040204020203" pitchFamily="34" charset="0"/>
              <a:cs typeface="Segoe UI" panose="020B0502040204020203" pitchFamily="34" charset="0"/>
            </a:endParaRPr>
          </a:p>
        </p:txBody>
      </p:sp>
      <p:pic>
        <p:nvPicPr>
          <p:cNvPr id="10" name="Picture 9" descr="ABAGBluelogo-2lines2007.eps"/>
          <p:cNvPicPr>
            <a:picLocks noChangeAspect="1"/>
          </p:cNvPicPr>
          <p:nvPr/>
        </p:nvPicPr>
        <p:blipFill rotWithShape="1">
          <a:blip r:embed="rId5">
            <a:biLevel thresh="75000"/>
          </a:blip>
          <a:srcRect r="81073"/>
          <a:stretch/>
        </p:blipFill>
        <p:spPr>
          <a:xfrm>
            <a:off x="11506200" y="84014"/>
            <a:ext cx="609600" cy="582304"/>
          </a:xfrm>
          <a:prstGeom prst="rect">
            <a:avLst/>
          </a:prstGeom>
        </p:spPr>
      </p:pic>
      <p:pic>
        <p:nvPicPr>
          <p:cNvPr id="12" name="Picture 11" descr="MTC_logo_CMYK_horiz.eps"/>
          <p:cNvPicPr>
            <a:picLocks noChangeAspect="1"/>
          </p:cNvPicPr>
          <p:nvPr/>
        </p:nvPicPr>
        <p:blipFill rotWithShape="1">
          <a:blip r:embed="rId6" cstate="screen">
            <a:biLevel thresh="75000"/>
            <a:extLst>
              <a:ext uri="{28A0092B-C50C-407E-A947-70E740481C1C}">
                <a14:useLocalDpi xmlns:a14="http://schemas.microsoft.com/office/drawing/2010/main"/>
              </a:ext>
            </a:extLst>
          </a:blip>
          <a:srcRect r="64281"/>
          <a:stretch/>
        </p:blipFill>
        <p:spPr>
          <a:xfrm>
            <a:off x="10820400" y="76201"/>
            <a:ext cx="609600" cy="608261"/>
          </a:xfrm>
          <a:prstGeom prst="rect">
            <a:avLst/>
          </a:prstGeom>
        </p:spPr>
      </p:pic>
    </p:spTree>
    <p:extLst>
      <p:ext uri="{BB962C8B-B14F-4D97-AF65-F5344CB8AC3E}">
        <p14:creationId xmlns:p14="http://schemas.microsoft.com/office/powerpoint/2010/main" val="1340368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90424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246931" y="69144"/>
            <a:ext cx="876965" cy="807502"/>
          </a:xfrm>
          <a:prstGeom prst="rect">
            <a:avLst/>
          </a:prstGeom>
        </p:spPr>
      </p:pic>
      <p:sp>
        <p:nvSpPr>
          <p:cNvPr id="18" name="TextBox 17"/>
          <p:cNvSpPr txBox="1"/>
          <p:nvPr/>
        </p:nvSpPr>
        <p:spPr>
          <a:xfrm>
            <a:off x="76199" y="205553"/>
            <a:ext cx="11102627" cy="507831"/>
          </a:xfrm>
          <a:prstGeom prst="rect">
            <a:avLst/>
          </a:prstGeom>
          <a:noFill/>
        </p:spPr>
        <p:txBody>
          <a:bodyPr wrap="square" rtlCol="0" anchor="ctr">
            <a:spAutoFit/>
          </a:bodyPr>
          <a:lstStyle/>
          <a:p>
            <a:r>
              <a:rPr lang="en-US" sz="2700" b="1" dirty="0">
                <a:solidFill>
                  <a:schemeClr val="bg1"/>
                </a:solidFill>
                <a:latin typeface="Segoe UI" panose="020B0502040204020203" pitchFamily="34" charset="0"/>
                <a:ea typeface="Segoe UI" panose="020B0502040204020203" pitchFamily="34" charset="0"/>
                <a:cs typeface="Segoe UI" panose="020B0502040204020203" pitchFamily="34" charset="0"/>
              </a:rPr>
              <a:t>Our economy is booming – but we’re not building enough housing.</a:t>
            </a:r>
          </a:p>
        </p:txBody>
      </p:sp>
      <p:sp>
        <p:nvSpPr>
          <p:cNvPr id="10" name="TextBox 9"/>
          <p:cNvSpPr txBox="1"/>
          <p:nvPr/>
        </p:nvSpPr>
        <p:spPr>
          <a:xfrm>
            <a:off x="11887200" y="-37496"/>
            <a:ext cx="304800" cy="307777"/>
          </a:xfrm>
          <a:prstGeom prst="rect">
            <a:avLst/>
          </a:prstGeom>
          <a:noFill/>
        </p:spPr>
        <p:txBody>
          <a:bodyPr wrap="square" rtlCol="0">
            <a:spAutoFit/>
          </a:bodyPr>
          <a:lstStyle/>
          <a:p>
            <a:pPr algn="r"/>
            <a:r>
              <a:rPr lang="en-US" sz="1400" dirty="0">
                <a:solidFill>
                  <a:schemeClr val="bg1"/>
                </a:solidFill>
              </a:rPr>
              <a:t>3</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9463" b="53333"/>
          <a:stretch/>
        </p:blipFill>
        <p:spPr>
          <a:xfrm>
            <a:off x="0" y="4648199"/>
            <a:ext cx="12192000" cy="2209801"/>
          </a:xfrm>
          <a:prstGeom prst="rect">
            <a:avLst/>
          </a:prstGeom>
        </p:spPr>
      </p:pic>
      <p:sp>
        <p:nvSpPr>
          <p:cNvPr id="7" name="Rectangle 6"/>
          <p:cNvSpPr/>
          <p:nvPr/>
        </p:nvSpPr>
        <p:spPr>
          <a:xfrm>
            <a:off x="9906000" y="6704112"/>
            <a:ext cx="2286000" cy="153888"/>
          </a:xfrm>
          <a:prstGeom prst="rect">
            <a:avLst/>
          </a:prstGeom>
        </p:spPr>
        <p:txBody>
          <a:bodyPr wrap="square">
            <a:spAutoFit/>
          </a:bodyPr>
          <a:lstStyle/>
          <a:p>
            <a:pPr algn="r"/>
            <a:r>
              <a:rPr lang="en-US" sz="400" dirty="0">
                <a:solidFill>
                  <a:schemeClr val="bg1"/>
                </a:solidFill>
                <a:latin typeface="Segoe UI Light" panose="020B0502040204020203" pitchFamily="34" charset="0"/>
                <a:cs typeface="Trebuchet MS"/>
              </a:rPr>
              <a:t>Image Source: </a:t>
            </a:r>
            <a:r>
              <a:rPr lang="en-US" sz="400" dirty="0">
                <a:solidFill>
                  <a:schemeClr val="bg1"/>
                </a:solidFill>
                <a:latin typeface="Segoe UI Light" panose="020B0502040204020203" pitchFamily="34" charset="0"/>
              </a:rPr>
              <a:t>https://www.flickr.com/photos/swang168/388908005</a:t>
            </a:r>
            <a:endParaRPr lang="en-US" sz="400" dirty="0">
              <a:solidFill>
                <a:schemeClr val="bg1"/>
              </a:solidFill>
              <a:latin typeface="Segoe UI Light" panose="020B0502040204020203" pitchFamily="34" charset="0"/>
              <a:cs typeface="Trebuchet MS"/>
            </a:endParaRPr>
          </a:p>
        </p:txBody>
      </p:sp>
      <p:pic>
        <p:nvPicPr>
          <p:cNvPr id="164" name="Content Placeholder 3"/>
          <p:cNvPicPr>
            <a:picLocks noChangeAspect="1"/>
          </p:cNvPicPr>
          <p:nvPr/>
        </p:nvPicPr>
        <p:blipFill>
          <a:blip r:embed="rId5"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4724400" y="2194560"/>
            <a:ext cx="288036" cy="320040"/>
          </a:xfrm>
          <a:prstGeom prst="rect">
            <a:avLst/>
          </a:prstGeom>
        </p:spPr>
      </p:pic>
      <p:grpSp>
        <p:nvGrpSpPr>
          <p:cNvPr id="165" name="Group 164"/>
          <p:cNvGrpSpPr/>
          <p:nvPr/>
        </p:nvGrpSpPr>
        <p:grpSpPr>
          <a:xfrm>
            <a:off x="277455" y="1989160"/>
            <a:ext cx="2659210" cy="457201"/>
            <a:chOff x="456261" y="1819317"/>
            <a:chExt cx="2659210" cy="457201"/>
          </a:xfrm>
        </p:grpSpPr>
        <p:grpSp>
          <p:nvGrpSpPr>
            <p:cNvPr id="166" name="Group 165"/>
            <p:cNvGrpSpPr>
              <a:grpSpLocks noChangeAspect="1"/>
            </p:cNvGrpSpPr>
            <p:nvPr/>
          </p:nvGrpSpPr>
          <p:grpSpPr>
            <a:xfrm>
              <a:off x="456261" y="1819318"/>
              <a:ext cx="707038" cy="457200"/>
              <a:chOff x="5797806" y="2251914"/>
              <a:chExt cx="1115393" cy="721259"/>
            </a:xfrm>
          </p:grpSpPr>
          <p:grpSp>
            <p:nvGrpSpPr>
              <p:cNvPr id="203" name="Group 202"/>
              <p:cNvGrpSpPr/>
              <p:nvPr/>
            </p:nvGrpSpPr>
            <p:grpSpPr>
              <a:xfrm>
                <a:off x="5797806" y="2515973"/>
                <a:ext cx="1017315" cy="457200"/>
                <a:chOff x="5726887" y="4128999"/>
                <a:chExt cx="1017315" cy="457200"/>
              </a:xfrm>
            </p:grpSpPr>
            <p:pic>
              <p:nvPicPr>
                <p:cNvPr id="210" name="Picture 209"/>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5726887" y="4128999"/>
                  <a:ext cx="210047" cy="457200"/>
                </a:xfrm>
                <a:prstGeom prst="rect">
                  <a:avLst/>
                </a:prstGeom>
              </p:spPr>
            </p:pic>
            <p:pic>
              <p:nvPicPr>
                <p:cNvPr id="211" name="Picture 210"/>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5928704" y="4128999"/>
                  <a:ext cx="210047" cy="457200"/>
                </a:xfrm>
                <a:prstGeom prst="rect">
                  <a:avLst/>
                </a:prstGeom>
              </p:spPr>
            </p:pic>
            <p:pic>
              <p:nvPicPr>
                <p:cNvPr id="212" name="Picture 211"/>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6130521" y="4128999"/>
                  <a:ext cx="210047" cy="457200"/>
                </a:xfrm>
                <a:prstGeom prst="rect">
                  <a:avLst/>
                </a:prstGeom>
              </p:spPr>
            </p:pic>
            <p:pic>
              <p:nvPicPr>
                <p:cNvPr id="213" name="Picture 212"/>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6332338" y="4128999"/>
                  <a:ext cx="210047" cy="457200"/>
                </a:xfrm>
                <a:prstGeom prst="rect">
                  <a:avLst/>
                </a:prstGeom>
              </p:spPr>
            </p:pic>
            <p:pic>
              <p:nvPicPr>
                <p:cNvPr id="214" name="Picture 213"/>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6534155" y="4128999"/>
                  <a:ext cx="210047" cy="457200"/>
                </a:xfrm>
                <a:prstGeom prst="rect">
                  <a:avLst/>
                </a:prstGeom>
              </p:spPr>
            </p:pic>
          </p:grpSp>
          <p:grpSp>
            <p:nvGrpSpPr>
              <p:cNvPr id="204" name="Group 203"/>
              <p:cNvGrpSpPr/>
              <p:nvPr/>
            </p:nvGrpSpPr>
            <p:grpSpPr>
              <a:xfrm>
                <a:off x="5895884" y="2251914"/>
                <a:ext cx="1017315" cy="457200"/>
                <a:chOff x="5726887" y="4128999"/>
                <a:chExt cx="1017315" cy="457200"/>
              </a:xfrm>
            </p:grpSpPr>
            <p:pic>
              <p:nvPicPr>
                <p:cNvPr id="205" name="Picture 204"/>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5726887" y="4128999"/>
                  <a:ext cx="210047" cy="457200"/>
                </a:xfrm>
                <a:prstGeom prst="rect">
                  <a:avLst/>
                </a:prstGeom>
              </p:spPr>
            </p:pic>
            <p:pic>
              <p:nvPicPr>
                <p:cNvPr id="206" name="Picture 205"/>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5928704" y="4128999"/>
                  <a:ext cx="210047" cy="457200"/>
                </a:xfrm>
                <a:prstGeom prst="rect">
                  <a:avLst/>
                </a:prstGeom>
              </p:spPr>
            </p:pic>
            <p:pic>
              <p:nvPicPr>
                <p:cNvPr id="207" name="Picture 206"/>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6130521" y="4128999"/>
                  <a:ext cx="210047" cy="457200"/>
                </a:xfrm>
                <a:prstGeom prst="rect">
                  <a:avLst/>
                </a:prstGeom>
              </p:spPr>
            </p:pic>
            <p:pic>
              <p:nvPicPr>
                <p:cNvPr id="208" name="Picture 207"/>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6332338" y="4128999"/>
                  <a:ext cx="210047" cy="457200"/>
                </a:xfrm>
                <a:prstGeom prst="rect">
                  <a:avLst/>
                </a:prstGeom>
              </p:spPr>
            </p:pic>
            <p:pic>
              <p:nvPicPr>
                <p:cNvPr id="209" name="Picture 208"/>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6534155" y="4128999"/>
                  <a:ext cx="210047" cy="457200"/>
                </a:xfrm>
                <a:prstGeom prst="rect">
                  <a:avLst/>
                </a:prstGeom>
              </p:spPr>
            </p:pic>
          </p:grpSp>
        </p:grpSp>
        <p:grpSp>
          <p:nvGrpSpPr>
            <p:cNvPr id="167" name="Group 166"/>
            <p:cNvGrpSpPr/>
            <p:nvPr/>
          </p:nvGrpSpPr>
          <p:grpSpPr>
            <a:xfrm>
              <a:off x="2598536" y="1819317"/>
              <a:ext cx="516935" cy="457201"/>
              <a:chOff x="2598536" y="1819317"/>
              <a:chExt cx="516935" cy="457201"/>
            </a:xfrm>
          </p:grpSpPr>
          <p:grpSp>
            <p:nvGrpSpPr>
              <p:cNvPr id="194" name="Group 193"/>
              <p:cNvGrpSpPr/>
              <p:nvPr/>
            </p:nvGrpSpPr>
            <p:grpSpPr>
              <a:xfrm>
                <a:off x="2598536" y="1986703"/>
                <a:ext cx="516935" cy="289815"/>
                <a:chOff x="2598536" y="1986703"/>
                <a:chExt cx="516935" cy="289815"/>
              </a:xfrm>
            </p:grpSpPr>
            <p:pic>
              <p:nvPicPr>
                <p:cNvPr id="199" name="Picture 198"/>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2598536" y="1986703"/>
                  <a:ext cx="133146" cy="289815"/>
                </a:xfrm>
                <a:prstGeom prst="rect">
                  <a:avLst/>
                </a:prstGeom>
              </p:spPr>
            </p:pic>
            <p:pic>
              <p:nvPicPr>
                <p:cNvPr id="200" name="Picture 199"/>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2726467" y="1986703"/>
                  <a:ext cx="133146" cy="289815"/>
                </a:xfrm>
                <a:prstGeom prst="rect">
                  <a:avLst/>
                </a:prstGeom>
              </p:spPr>
            </p:pic>
            <p:pic>
              <p:nvPicPr>
                <p:cNvPr id="201" name="Picture 200"/>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2854396" y="1986703"/>
                  <a:ext cx="133146" cy="289815"/>
                </a:xfrm>
                <a:prstGeom prst="rect">
                  <a:avLst/>
                </a:prstGeom>
              </p:spPr>
            </p:pic>
            <p:pic>
              <p:nvPicPr>
                <p:cNvPr id="202" name="Picture 201"/>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2982325" y="1986703"/>
                  <a:ext cx="133146" cy="289815"/>
                </a:xfrm>
                <a:prstGeom prst="rect">
                  <a:avLst/>
                </a:prstGeom>
              </p:spPr>
            </p:pic>
          </p:grpSp>
          <p:grpSp>
            <p:nvGrpSpPr>
              <p:cNvPr id="195" name="Group 194"/>
              <p:cNvGrpSpPr/>
              <p:nvPr/>
            </p:nvGrpSpPr>
            <p:grpSpPr>
              <a:xfrm>
                <a:off x="2660706" y="1819317"/>
                <a:ext cx="389006" cy="289815"/>
                <a:chOff x="2660706" y="1819317"/>
                <a:chExt cx="389006" cy="289815"/>
              </a:xfrm>
            </p:grpSpPr>
            <p:pic>
              <p:nvPicPr>
                <p:cNvPr id="196" name="Picture 195"/>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2660706" y="1819317"/>
                  <a:ext cx="133146" cy="289815"/>
                </a:xfrm>
                <a:prstGeom prst="rect">
                  <a:avLst/>
                </a:prstGeom>
              </p:spPr>
            </p:pic>
            <p:pic>
              <p:nvPicPr>
                <p:cNvPr id="197" name="Picture 196"/>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2788637" y="1819317"/>
                  <a:ext cx="133146" cy="289815"/>
                </a:xfrm>
                <a:prstGeom prst="rect">
                  <a:avLst/>
                </a:prstGeom>
              </p:spPr>
            </p:pic>
            <p:pic>
              <p:nvPicPr>
                <p:cNvPr id="198" name="Picture 197"/>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2916566" y="1819317"/>
                  <a:ext cx="133146" cy="289815"/>
                </a:xfrm>
                <a:prstGeom prst="rect">
                  <a:avLst/>
                </a:prstGeom>
              </p:spPr>
            </p:pic>
          </p:grpSp>
        </p:grpSp>
        <p:grpSp>
          <p:nvGrpSpPr>
            <p:cNvPr id="168" name="Group 167"/>
            <p:cNvGrpSpPr>
              <a:grpSpLocks noChangeAspect="1"/>
            </p:cNvGrpSpPr>
            <p:nvPr/>
          </p:nvGrpSpPr>
          <p:grpSpPr>
            <a:xfrm>
              <a:off x="1884445" y="1819318"/>
              <a:ext cx="707038" cy="457200"/>
              <a:chOff x="5797806" y="2251914"/>
              <a:chExt cx="1115393" cy="721259"/>
            </a:xfrm>
          </p:grpSpPr>
          <p:grpSp>
            <p:nvGrpSpPr>
              <p:cNvPr id="182" name="Group 181"/>
              <p:cNvGrpSpPr/>
              <p:nvPr/>
            </p:nvGrpSpPr>
            <p:grpSpPr>
              <a:xfrm>
                <a:off x="5797806" y="2515973"/>
                <a:ext cx="1017315" cy="457200"/>
                <a:chOff x="5726887" y="4128999"/>
                <a:chExt cx="1017315" cy="457200"/>
              </a:xfrm>
            </p:grpSpPr>
            <p:pic>
              <p:nvPicPr>
                <p:cNvPr id="189" name="Picture 188"/>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5726887" y="4128999"/>
                  <a:ext cx="210047" cy="457200"/>
                </a:xfrm>
                <a:prstGeom prst="rect">
                  <a:avLst/>
                </a:prstGeom>
              </p:spPr>
            </p:pic>
            <p:pic>
              <p:nvPicPr>
                <p:cNvPr id="190" name="Picture 189"/>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5928704" y="4128999"/>
                  <a:ext cx="210047" cy="457200"/>
                </a:xfrm>
                <a:prstGeom prst="rect">
                  <a:avLst/>
                </a:prstGeom>
              </p:spPr>
            </p:pic>
            <p:pic>
              <p:nvPicPr>
                <p:cNvPr id="191" name="Picture 190"/>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6130521" y="4128999"/>
                  <a:ext cx="210047" cy="457200"/>
                </a:xfrm>
                <a:prstGeom prst="rect">
                  <a:avLst/>
                </a:prstGeom>
              </p:spPr>
            </p:pic>
            <p:pic>
              <p:nvPicPr>
                <p:cNvPr id="192" name="Picture 191"/>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6332338" y="4128999"/>
                  <a:ext cx="210047" cy="457200"/>
                </a:xfrm>
                <a:prstGeom prst="rect">
                  <a:avLst/>
                </a:prstGeom>
              </p:spPr>
            </p:pic>
            <p:pic>
              <p:nvPicPr>
                <p:cNvPr id="193" name="Picture 192"/>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6534155" y="4128999"/>
                  <a:ext cx="210047" cy="457200"/>
                </a:xfrm>
                <a:prstGeom prst="rect">
                  <a:avLst/>
                </a:prstGeom>
              </p:spPr>
            </p:pic>
          </p:grpSp>
          <p:grpSp>
            <p:nvGrpSpPr>
              <p:cNvPr id="183" name="Group 182"/>
              <p:cNvGrpSpPr/>
              <p:nvPr/>
            </p:nvGrpSpPr>
            <p:grpSpPr>
              <a:xfrm>
                <a:off x="5895884" y="2251914"/>
                <a:ext cx="1017315" cy="457200"/>
                <a:chOff x="5726887" y="4128999"/>
                <a:chExt cx="1017315" cy="457200"/>
              </a:xfrm>
            </p:grpSpPr>
            <p:pic>
              <p:nvPicPr>
                <p:cNvPr id="184" name="Picture 183"/>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5726887" y="4128999"/>
                  <a:ext cx="210047" cy="457200"/>
                </a:xfrm>
                <a:prstGeom prst="rect">
                  <a:avLst/>
                </a:prstGeom>
              </p:spPr>
            </p:pic>
            <p:pic>
              <p:nvPicPr>
                <p:cNvPr id="185" name="Picture 184"/>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5928704" y="4128999"/>
                  <a:ext cx="210047" cy="457200"/>
                </a:xfrm>
                <a:prstGeom prst="rect">
                  <a:avLst/>
                </a:prstGeom>
              </p:spPr>
            </p:pic>
            <p:pic>
              <p:nvPicPr>
                <p:cNvPr id="186" name="Picture 185"/>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6130521" y="4128999"/>
                  <a:ext cx="210047" cy="457200"/>
                </a:xfrm>
                <a:prstGeom prst="rect">
                  <a:avLst/>
                </a:prstGeom>
              </p:spPr>
            </p:pic>
            <p:pic>
              <p:nvPicPr>
                <p:cNvPr id="187" name="Picture 186"/>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6332338" y="4128999"/>
                  <a:ext cx="210047" cy="457200"/>
                </a:xfrm>
                <a:prstGeom prst="rect">
                  <a:avLst/>
                </a:prstGeom>
              </p:spPr>
            </p:pic>
            <p:pic>
              <p:nvPicPr>
                <p:cNvPr id="188" name="Picture 187"/>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6534155" y="4128999"/>
                  <a:ext cx="210047" cy="457200"/>
                </a:xfrm>
                <a:prstGeom prst="rect">
                  <a:avLst/>
                </a:prstGeom>
              </p:spPr>
            </p:pic>
          </p:grpSp>
        </p:grpSp>
        <p:grpSp>
          <p:nvGrpSpPr>
            <p:cNvPr id="169" name="Group 168"/>
            <p:cNvGrpSpPr>
              <a:grpSpLocks noChangeAspect="1"/>
            </p:cNvGrpSpPr>
            <p:nvPr/>
          </p:nvGrpSpPr>
          <p:grpSpPr>
            <a:xfrm>
              <a:off x="1170353" y="1819318"/>
              <a:ext cx="707038" cy="457200"/>
              <a:chOff x="5797806" y="2251914"/>
              <a:chExt cx="1115393" cy="721259"/>
            </a:xfrm>
          </p:grpSpPr>
          <p:grpSp>
            <p:nvGrpSpPr>
              <p:cNvPr id="170" name="Group 169"/>
              <p:cNvGrpSpPr/>
              <p:nvPr/>
            </p:nvGrpSpPr>
            <p:grpSpPr>
              <a:xfrm>
                <a:off x="5797806" y="2515973"/>
                <a:ext cx="1017315" cy="457200"/>
                <a:chOff x="5726887" y="4128999"/>
                <a:chExt cx="1017315" cy="457200"/>
              </a:xfrm>
            </p:grpSpPr>
            <p:pic>
              <p:nvPicPr>
                <p:cNvPr id="177" name="Picture 176"/>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5726887" y="4128999"/>
                  <a:ext cx="210047" cy="457200"/>
                </a:xfrm>
                <a:prstGeom prst="rect">
                  <a:avLst/>
                </a:prstGeom>
              </p:spPr>
            </p:pic>
            <p:pic>
              <p:nvPicPr>
                <p:cNvPr id="178" name="Picture 177"/>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5928704" y="4128999"/>
                  <a:ext cx="210047" cy="457200"/>
                </a:xfrm>
                <a:prstGeom prst="rect">
                  <a:avLst/>
                </a:prstGeom>
              </p:spPr>
            </p:pic>
            <p:pic>
              <p:nvPicPr>
                <p:cNvPr id="179" name="Picture 178"/>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6130521" y="4128999"/>
                  <a:ext cx="210047" cy="457200"/>
                </a:xfrm>
                <a:prstGeom prst="rect">
                  <a:avLst/>
                </a:prstGeom>
              </p:spPr>
            </p:pic>
            <p:pic>
              <p:nvPicPr>
                <p:cNvPr id="180" name="Picture 179"/>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6332338" y="4128999"/>
                  <a:ext cx="210047" cy="457200"/>
                </a:xfrm>
                <a:prstGeom prst="rect">
                  <a:avLst/>
                </a:prstGeom>
              </p:spPr>
            </p:pic>
            <p:pic>
              <p:nvPicPr>
                <p:cNvPr id="181" name="Picture 180"/>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6534155" y="4128999"/>
                  <a:ext cx="210047" cy="457200"/>
                </a:xfrm>
                <a:prstGeom prst="rect">
                  <a:avLst/>
                </a:prstGeom>
              </p:spPr>
            </p:pic>
          </p:grpSp>
          <p:grpSp>
            <p:nvGrpSpPr>
              <p:cNvPr id="171" name="Group 170"/>
              <p:cNvGrpSpPr/>
              <p:nvPr/>
            </p:nvGrpSpPr>
            <p:grpSpPr>
              <a:xfrm>
                <a:off x="5895884" y="2251914"/>
                <a:ext cx="1017315" cy="457200"/>
                <a:chOff x="5726887" y="4128999"/>
                <a:chExt cx="1017315" cy="457200"/>
              </a:xfrm>
            </p:grpSpPr>
            <p:pic>
              <p:nvPicPr>
                <p:cNvPr id="172" name="Picture 171"/>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5726887" y="4128999"/>
                  <a:ext cx="210047" cy="457200"/>
                </a:xfrm>
                <a:prstGeom prst="rect">
                  <a:avLst/>
                </a:prstGeom>
              </p:spPr>
            </p:pic>
            <p:pic>
              <p:nvPicPr>
                <p:cNvPr id="173" name="Picture 172"/>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5928704" y="4128999"/>
                  <a:ext cx="210047" cy="457200"/>
                </a:xfrm>
                <a:prstGeom prst="rect">
                  <a:avLst/>
                </a:prstGeom>
              </p:spPr>
            </p:pic>
            <p:pic>
              <p:nvPicPr>
                <p:cNvPr id="174" name="Picture 173"/>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6130521" y="4128999"/>
                  <a:ext cx="210047" cy="457200"/>
                </a:xfrm>
                <a:prstGeom prst="rect">
                  <a:avLst/>
                </a:prstGeom>
              </p:spPr>
            </p:pic>
            <p:pic>
              <p:nvPicPr>
                <p:cNvPr id="175" name="Picture 174"/>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6332338" y="4128999"/>
                  <a:ext cx="210047" cy="457200"/>
                </a:xfrm>
                <a:prstGeom prst="rect">
                  <a:avLst/>
                </a:prstGeom>
              </p:spPr>
            </p:pic>
            <p:pic>
              <p:nvPicPr>
                <p:cNvPr id="176" name="Picture 175"/>
                <p:cNvPicPr>
                  <a:picLocks noChangeAspect="1"/>
                </p:cNvPicPr>
                <p:nvPr/>
              </p:nvPicPr>
              <p:blipFill>
                <a:blip r:embed="rId6"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6534155" y="4128999"/>
                  <a:ext cx="210047" cy="457200"/>
                </a:xfrm>
                <a:prstGeom prst="rect">
                  <a:avLst/>
                </a:prstGeom>
              </p:spPr>
            </p:pic>
          </p:grpSp>
        </p:grpSp>
      </p:grpSp>
      <p:pic>
        <p:nvPicPr>
          <p:cNvPr id="215" name="Content Placeholder 3"/>
          <p:cNvPicPr>
            <a:picLocks noChangeAspect="1"/>
          </p:cNvPicPr>
          <p:nvPr/>
        </p:nvPicPr>
        <p:blipFill>
          <a:blip r:embed="rId5"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5029200" y="2194560"/>
            <a:ext cx="286887" cy="320040"/>
          </a:xfrm>
          <a:prstGeom prst="rect">
            <a:avLst/>
          </a:prstGeom>
        </p:spPr>
      </p:pic>
      <p:pic>
        <p:nvPicPr>
          <p:cNvPr id="216" name="Content Placeholder 3"/>
          <p:cNvPicPr>
            <a:picLocks noChangeAspect="1"/>
          </p:cNvPicPr>
          <p:nvPr/>
        </p:nvPicPr>
        <p:blipFill>
          <a:blip r:embed="rId5"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4419600" y="2194560"/>
            <a:ext cx="286887" cy="320040"/>
          </a:xfrm>
          <a:prstGeom prst="rect">
            <a:avLst/>
          </a:prstGeom>
        </p:spPr>
      </p:pic>
      <p:pic>
        <p:nvPicPr>
          <p:cNvPr id="217" name="Content Placeholder 3"/>
          <p:cNvPicPr>
            <a:picLocks noChangeAspect="1"/>
          </p:cNvPicPr>
          <p:nvPr/>
        </p:nvPicPr>
        <p:blipFill>
          <a:blip r:embed="rId5"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5334000" y="2194560"/>
            <a:ext cx="286887" cy="320040"/>
          </a:xfrm>
          <a:prstGeom prst="rect">
            <a:avLst/>
          </a:prstGeom>
        </p:spPr>
      </p:pic>
      <p:pic>
        <p:nvPicPr>
          <p:cNvPr id="218" name="Content Placeholder 3"/>
          <p:cNvPicPr>
            <a:picLocks noChangeAspect="1"/>
          </p:cNvPicPr>
          <p:nvPr/>
        </p:nvPicPr>
        <p:blipFill>
          <a:blip r:embed="rId5" cstate="print">
            <a:duotone>
              <a:srgbClr val="E16319">
                <a:shade val="45000"/>
                <a:satMod val="135000"/>
              </a:srgbClr>
              <a:prstClr val="white"/>
            </a:duotone>
            <a:extLst>
              <a:ext uri="{28A0092B-C50C-407E-A947-70E740481C1C}">
                <a14:useLocalDpi xmlns:a14="http://schemas.microsoft.com/office/drawing/2010/main" val="0"/>
              </a:ext>
            </a:extLst>
          </a:blip>
          <a:stretch>
            <a:fillRect/>
          </a:stretch>
        </p:blipFill>
        <p:spPr>
          <a:xfrm>
            <a:off x="4126336" y="2194560"/>
            <a:ext cx="286887" cy="320040"/>
          </a:xfrm>
          <a:prstGeom prst="rect">
            <a:avLst/>
          </a:prstGeom>
        </p:spPr>
      </p:pic>
      <p:grpSp>
        <p:nvGrpSpPr>
          <p:cNvPr id="219" name="Group 218"/>
          <p:cNvGrpSpPr/>
          <p:nvPr/>
        </p:nvGrpSpPr>
        <p:grpSpPr>
          <a:xfrm>
            <a:off x="275946" y="3066793"/>
            <a:ext cx="1231029" cy="457200"/>
            <a:chOff x="454752" y="2953502"/>
            <a:chExt cx="1231029" cy="457200"/>
          </a:xfrm>
        </p:grpSpPr>
        <p:grpSp>
          <p:nvGrpSpPr>
            <p:cNvPr id="220" name="Group 219"/>
            <p:cNvGrpSpPr>
              <a:grpSpLocks noChangeAspect="1"/>
            </p:cNvGrpSpPr>
            <p:nvPr/>
          </p:nvGrpSpPr>
          <p:grpSpPr>
            <a:xfrm>
              <a:off x="454752" y="2953502"/>
              <a:ext cx="707038" cy="457200"/>
              <a:chOff x="5797806" y="2251914"/>
              <a:chExt cx="1115393" cy="721259"/>
            </a:xfrm>
          </p:grpSpPr>
          <p:grpSp>
            <p:nvGrpSpPr>
              <p:cNvPr id="231" name="Group 230"/>
              <p:cNvGrpSpPr/>
              <p:nvPr/>
            </p:nvGrpSpPr>
            <p:grpSpPr>
              <a:xfrm>
                <a:off x="5797806" y="2515973"/>
                <a:ext cx="1017315" cy="457200"/>
                <a:chOff x="5726887" y="4128999"/>
                <a:chExt cx="1017315" cy="457200"/>
              </a:xfrm>
            </p:grpSpPr>
            <p:pic>
              <p:nvPicPr>
                <p:cNvPr id="238" name="Picture 237"/>
                <p:cNvPicPr>
                  <a:picLocks noChangeAspect="1"/>
                </p:cNvPicPr>
                <p:nvPr/>
              </p:nvPicPr>
              <p:blipFill>
                <a:blip r:embed="rId6"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5726887" y="4128999"/>
                  <a:ext cx="210047" cy="457200"/>
                </a:xfrm>
                <a:prstGeom prst="rect">
                  <a:avLst/>
                </a:prstGeom>
              </p:spPr>
            </p:pic>
            <p:pic>
              <p:nvPicPr>
                <p:cNvPr id="239" name="Picture 238"/>
                <p:cNvPicPr>
                  <a:picLocks noChangeAspect="1"/>
                </p:cNvPicPr>
                <p:nvPr/>
              </p:nvPicPr>
              <p:blipFill>
                <a:blip r:embed="rId6"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5928704" y="4128999"/>
                  <a:ext cx="210047" cy="457200"/>
                </a:xfrm>
                <a:prstGeom prst="rect">
                  <a:avLst/>
                </a:prstGeom>
              </p:spPr>
            </p:pic>
            <p:pic>
              <p:nvPicPr>
                <p:cNvPr id="240" name="Picture 239"/>
                <p:cNvPicPr>
                  <a:picLocks noChangeAspect="1"/>
                </p:cNvPicPr>
                <p:nvPr/>
              </p:nvPicPr>
              <p:blipFill>
                <a:blip r:embed="rId6"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6130521" y="4128999"/>
                  <a:ext cx="210047" cy="457200"/>
                </a:xfrm>
                <a:prstGeom prst="rect">
                  <a:avLst/>
                </a:prstGeom>
              </p:spPr>
            </p:pic>
            <p:pic>
              <p:nvPicPr>
                <p:cNvPr id="241" name="Picture 240"/>
                <p:cNvPicPr>
                  <a:picLocks noChangeAspect="1"/>
                </p:cNvPicPr>
                <p:nvPr/>
              </p:nvPicPr>
              <p:blipFill>
                <a:blip r:embed="rId6"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6332338" y="4128999"/>
                  <a:ext cx="210047" cy="457200"/>
                </a:xfrm>
                <a:prstGeom prst="rect">
                  <a:avLst/>
                </a:prstGeom>
              </p:spPr>
            </p:pic>
            <p:pic>
              <p:nvPicPr>
                <p:cNvPr id="242" name="Picture 241"/>
                <p:cNvPicPr>
                  <a:picLocks noChangeAspect="1"/>
                </p:cNvPicPr>
                <p:nvPr/>
              </p:nvPicPr>
              <p:blipFill>
                <a:blip r:embed="rId6"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6534155" y="4128999"/>
                  <a:ext cx="210047" cy="457200"/>
                </a:xfrm>
                <a:prstGeom prst="rect">
                  <a:avLst/>
                </a:prstGeom>
              </p:spPr>
            </p:pic>
          </p:grpSp>
          <p:grpSp>
            <p:nvGrpSpPr>
              <p:cNvPr id="232" name="Group 231"/>
              <p:cNvGrpSpPr/>
              <p:nvPr/>
            </p:nvGrpSpPr>
            <p:grpSpPr>
              <a:xfrm>
                <a:off x="5895884" y="2251914"/>
                <a:ext cx="1017315" cy="457200"/>
                <a:chOff x="5726887" y="4128999"/>
                <a:chExt cx="1017315" cy="457200"/>
              </a:xfrm>
            </p:grpSpPr>
            <p:pic>
              <p:nvPicPr>
                <p:cNvPr id="233" name="Picture 232"/>
                <p:cNvPicPr>
                  <a:picLocks noChangeAspect="1"/>
                </p:cNvPicPr>
                <p:nvPr/>
              </p:nvPicPr>
              <p:blipFill>
                <a:blip r:embed="rId6"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5726887" y="4128999"/>
                  <a:ext cx="210047" cy="457200"/>
                </a:xfrm>
                <a:prstGeom prst="rect">
                  <a:avLst/>
                </a:prstGeom>
              </p:spPr>
            </p:pic>
            <p:pic>
              <p:nvPicPr>
                <p:cNvPr id="234" name="Picture 233"/>
                <p:cNvPicPr>
                  <a:picLocks noChangeAspect="1"/>
                </p:cNvPicPr>
                <p:nvPr/>
              </p:nvPicPr>
              <p:blipFill>
                <a:blip r:embed="rId6"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5928704" y="4128999"/>
                  <a:ext cx="210047" cy="457200"/>
                </a:xfrm>
                <a:prstGeom prst="rect">
                  <a:avLst/>
                </a:prstGeom>
              </p:spPr>
            </p:pic>
            <p:pic>
              <p:nvPicPr>
                <p:cNvPr id="235" name="Picture 234"/>
                <p:cNvPicPr>
                  <a:picLocks noChangeAspect="1"/>
                </p:cNvPicPr>
                <p:nvPr/>
              </p:nvPicPr>
              <p:blipFill>
                <a:blip r:embed="rId6"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6130521" y="4128999"/>
                  <a:ext cx="210047" cy="457200"/>
                </a:xfrm>
                <a:prstGeom prst="rect">
                  <a:avLst/>
                </a:prstGeom>
              </p:spPr>
            </p:pic>
            <p:pic>
              <p:nvPicPr>
                <p:cNvPr id="236" name="Picture 235"/>
                <p:cNvPicPr>
                  <a:picLocks noChangeAspect="1"/>
                </p:cNvPicPr>
                <p:nvPr/>
              </p:nvPicPr>
              <p:blipFill>
                <a:blip r:embed="rId6"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6332338" y="4128999"/>
                  <a:ext cx="210047" cy="457200"/>
                </a:xfrm>
                <a:prstGeom prst="rect">
                  <a:avLst/>
                </a:prstGeom>
              </p:spPr>
            </p:pic>
            <p:pic>
              <p:nvPicPr>
                <p:cNvPr id="237" name="Picture 236"/>
                <p:cNvPicPr>
                  <a:picLocks noChangeAspect="1"/>
                </p:cNvPicPr>
                <p:nvPr/>
              </p:nvPicPr>
              <p:blipFill>
                <a:blip r:embed="rId6"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6534155" y="4128999"/>
                  <a:ext cx="210047" cy="457200"/>
                </a:xfrm>
                <a:prstGeom prst="rect">
                  <a:avLst/>
                </a:prstGeom>
              </p:spPr>
            </p:pic>
          </p:grpSp>
        </p:grpSp>
        <p:grpSp>
          <p:nvGrpSpPr>
            <p:cNvPr id="221" name="Group 220"/>
            <p:cNvGrpSpPr/>
            <p:nvPr/>
          </p:nvGrpSpPr>
          <p:grpSpPr>
            <a:xfrm>
              <a:off x="1168844" y="2953502"/>
              <a:ext cx="516937" cy="457200"/>
              <a:chOff x="1168844" y="2953502"/>
              <a:chExt cx="516937" cy="457200"/>
            </a:xfrm>
          </p:grpSpPr>
          <p:grpSp>
            <p:nvGrpSpPr>
              <p:cNvPr id="222" name="Group 221"/>
              <p:cNvGrpSpPr/>
              <p:nvPr/>
            </p:nvGrpSpPr>
            <p:grpSpPr>
              <a:xfrm>
                <a:off x="1168844" y="3120887"/>
                <a:ext cx="516937" cy="289815"/>
                <a:chOff x="1168844" y="3120887"/>
                <a:chExt cx="516937" cy="289815"/>
              </a:xfrm>
            </p:grpSpPr>
            <p:pic>
              <p:nvPicPr>
                <p:cNvPr id="227" name="Picture 226"/>
                <p:cNvPicPr>
                  <a:picLocks noChangeAspect="1"/>
                </p:cNvPicPr>
                <p:nvPr/>
              </p:nvPicPr>
              <p:blipFill>
                <a:blip r:embed="rId6"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1168844" y="3120887"/>
                  <a:ext cx="133147" cy="289815"/>
                </a:xfrm>
                <a:prstGeom prst="rect">
                  <a:avLst/>
                </a:prstGeom>
              </p:spPr>
            </p:pic>
            <p:pic>
              <p:nvPicPr>
                <p:cNvPr id="228" name="Picture 227"/>
                <p:cNvPicPr>
                  <a:picLocks noChangeAspect="1"/>
                </p:cNvPicPr>
                <p:nvPr/>
              </p:nvPicPr>
              <p:blipFill>
                <a:blip r:embed="rId6"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1296774" y="3120887"/>
                  <a:ext cx="133147" cy="289815"/>
                </a:xfrm>
                <a:prstGeom prst="rect">
                  <a:avLst/>
                </a:prstGeom>
              </p:spPr>
            </p:pic>
            <p:pic>
              <p:nvPicPr>
                <p:cNvPr id="229" name="Picture 228"/>
                <p:cNvPicPr>
                  <a:picLocks noChangeAspect="1"/>
                </p:cNvPicPr>
                <p:nvPr/>
              </p:nvPicPr>
              <p:blipFill>
                <a:blip r:embed="rId6"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1424704" y="3120887"/>
                  <a:ext cx="133147" cy="289815"/>
                </a:xfrm>
                <a:prstGeom prst="rect">
                  <a:avLst/>
                </a:prstGeom>
              </p:spPr>
            </p:pic>
            <p:pic>
              <p:nvPicPr>
                <p:cNvPr id="230" name="Picture 229"/>
                <p:cNvPicPr>
                  <a:picLocks noChangeAspect="1"/>
                </p:cNvPicPr>
                <p:nvPr/>
              </p:nvPicPr>
              <p:blipFill>
                <a:blip r:embed="rId6"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1552634" y="3120887"/>
                  <a:ext cx="133147" cy="289815"/>
                </a:xfrm>
                <a:prstGeom prst="rect">
                  <a:avLst/>
                </a:prstGeom>
              </p:spPr>
            </p:pic>
          </p:grpSp>
          <p:grpSp>
            <p:nvGrpSpPr>
              <p:cNvPr id="223" name="Group 222"/>
              <p:cNvGrpSpPr/>
              <p:nvPr/>
            </p:nvGrpSpPr>
            <p:grpSpPr>
              <a:xfrm>
                <a:off x="1231015" y="2953502"/>
                <a:ext cx="389007" cy="289815"/>
                <a:chOff x="1231015" y="2953502"/>
                <a:chExt cx="389007" cy="289815"/>
              </a:xfrm>
            </p:grpSpPr>
            <p:pic>
              <p:nvPicPr>
                <p:cNvPr id="224" name="Picture 223"/>
                <p:cNvPicPr>
                  <a:picLocks noChangeAspect="1"/>
                </p:cNvPicPr>
                <p:nvPr/>
              </p:nvPicPr>
              <p:blipFill>
                <a:blip r:embed="rId6"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1231015" y="2953502"/>
                  <a:ext cx="133147" cy="289815"/>
                </a:xfrm>
                <a:prstGeom prst="rect">
                  <a:avLst/>
                </a:prstGeom>
              </p:spPr>
            </p:pic>
            <p:pic>
              <p:nvPicPr>
                <p:cNvPr id="225" name="Picture 224"/>
                <p:cNvPicPr>
                  <a:picLocks noChangeAspect="1"/>
                </p:cNvPicPr>
                <p:nvPr/>
              </p:nvPicPr>
              <p:blipFill>
                <a:blip r:embed="rId6"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1358945" y="2953502"/>
                  <a:ext cx="133147" cy="289815"/>
                </a:xfrm>
                <a:prstGeom prst="rect">
                  <a:avLst/>
                </a:prstGeom>
              </p:spPr>
            </p:pic>
            <p:pic>
              <p:nvPicPr>
                <p:cNvPr id="226" name="Picture 225"/>
                <p:cNvPicPr>
                  <a:picLocks noChangeAspect="1"/>
                </p:cNvPicPr>
                <p:nvPr/>
              </p:nvPicPr>
              <p:blipFill>
                <a:blip r:embed="rId6"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1486875" y="2953502"/>
                  <a:ext cx="133147" cy="289815"/>
                </a:xfrm>
                <a:prstGeom prst="rect">
                  <a:avLst/>
                </a:prstGeom>
              </p:spPr>
            </p:pic>
          </p:grpSp>
        </p:grpSp>
      </p:grpSp>
      <p:sp>
        <p:nvSpPr>
          <p:cNvPr id="243" name="Right Brace 242"/>
          <p:cNvSpPr/>
          <p:nvPr/>
        </p:nvSpPr>
        <p:spPr>
          <a:xfrm>
            <a:off x="3650473" y="2057400"/>
            <a:ext cx="280658" cy="1371600"/>
          </a:xfrm>
          <a:prstGeom prst="rightBrace">
            <a:avLst/>
          </a:prstGeom>
          <a:noFill/>
          <a:ln w="19050" cap="flat" cmpd="sng" algn="ctr">
            <a:solidFill>
              <a:srgbClr val="C0C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a:ea typeface="+mn-ea"/>
              <a:cs typeface="+mn-cs"/>
            </a:endParaRPr>
          </a:p>
        </p:txBody>
      </p:sp>
      <p:sp>
        <p:nvSpPr>
          <p:cNvPr id="244" name="TextBox 243"/>
          <p:cNvSpPr txBox="1"/>
          <p:nvPr/>
        </p:nvSpPr>
        <p:spPr>
          <a:xfrm>
            <a:off x="228600" y="1066800"/>
            <a:ext cx="3942490" cy="800219"/>
          </a:xfrm>
          <a:prstGeom prst="rect">
            <a:avLst/>
          </a:prstGeom>
          <a:noFill/>
        </p:spPr>
        <p:txBody>
          <a:bodyPr wrap="none" rtlCol="0">
            <a:spAutoFit/>
          </a:bodyPr>
          <a:lstStyle/>
          <a:p>
            <a:pPr defTabSz="914400"/>
            <a:r>
              <a:rPr lang="en-US" dirty="0">
                <a:solidFill>
                  <a:srgbClr val="000000"/>
                </a:solidFill>
                <a:latin typeface="Segoe UI"/>
              </a:rPr>
              <a:t>Jobs added from 2011 through 2015:</a:t>
            </a:r>
          </a:p>
          <a:p>
            <a:pPr defTabSz="914400"/>
            <a:r>
              <a:rPr lang="en-US" sz="2800" dirty="0">
                <a:solidFill>
                  <a:srgbClr val="000000"/>
                </a:solidFill>
                <a:latin typeface="Segoe UI Semibold" panose="020B0702040204020203" pitchFamily="34" charset="0"/>
              </a:rPr>
              <a:t>501,000</a:t>
            </a:r>
          </a:p>
        </p:txBody>
      </p:sp>
      <p:sp>
        <p:nvSpPr>
          <p:cNvPr id="245" name="TextBox 244"/>
          <p:cNvSpPr txBox="1"/>
          <p:nvPr/>
        </p:nvSpPr>
        <p:spPr>
          <a:xfrm>
            <a:off x="4086508" y="1066800"/>
            <a:ext cx="4705519" cy="800219"/>
          </a:xfrm>
          <a:prstGeom prst="rect">
            <a:avLst/>
          </a:prstGeom>
          <a:noFill/>
        </p:spPr>
        <p:txBody>
          <a:bodyPr wrap="none" rtlCol="0">
            <a:spAutoFit/>
          </a:bodyPr>
          <a:lstStyle/>
          <a:p>
            <a:pPr defTabSz="914400"/>
            <a:r>
              <a:rPr lang="en-US" dirty="0">
                <a:solidFill>
                  <a:srgbClr val="000000"/>
                </a:solidFill>
                <a:latin typeface="Segoe UI"/>
              </a:rPr>
              <a:t>Housing units built from 2011 through 2015:</a:t>
            </a:r>
          </a:p>
          <a:p>
            <a:pPr defTabSz="914400"/>
            <a:r>
              <a:rPr lang="en-US" sz="2800" dirty="0">
                <a:solidFill>
                  <a:srgbClr val="000000"/>
                </a:solidFill>
                <a:latin typeface="Segoe UI Semibold" panose="020B0702040204020203" pitchFamily="34" charset="0"/>
              </a:rPr>
              <a:t>65,000</a:t>
            </a:r>
          </a:p>
        </p:txBody>
      </p:sp>
      <p:grpSp>
        <p:nvGrpSpPr>
          <p:cNvPr id="246" name="Group 245"/>
          <p:cNvGrpSpPr/>
          <p:nvPr/>
        </p:nvGrpSpPr>
        <p:grpSpPr>
          <a:xfrm>
            <a:off x="268326" y="2525773"/>
            <a:ext cx="3324975" cy="457200"/>
            <a:chOff x="447132" y="2382002"/>
            <a:chExt cx="3324975" cy="457200"/>
          </a:xfrm>
        </p:grpSpPr>
        <p:grpSp>
          <p:nvGrpSpPr>
            <p:cNvPr id="247" name="Group 246"/>
            <p:cNvGrpSpPr>
              <a:grpSpLocks noChangeAspect="1"/>
            </p:cNvGrpSpPr>
            <p:nvPr/>
          </p:nvGrpSpPr>
          <p:grpSpPr>
            <a:xfrm>
              <a:off x="447132" y="2382002"/>
              <a:ext cx="707038" cy="457200"/>
              <a:chOff x="5797806" y="2251914"/>
              <a:chExt cx="1115393" cy="721259"/>
            </a:xfrm>
          </p:grpSpPr>
          <p:grpSp>
            <p:nvGrpSpPr>
              <p:cNvPr id="296" name="Group 295"/>
              <p:cNvGrpSpPr/>
              <p:nvPr/>
            </p:nvGrpSpPr>
            <p:grpSpPr>
              <a:xfrm>
                <a:off x="5797806" y="2515973"/>
                <a:ext cx="1017315" cy="457200"/>
                <a:chOff x="5726887" y="4128999"/>
                <a:chExt cx="1017315" cy="457200"/>
              </a:xfrm>
            </p:grpSpPr>
            <p:pic>
              <p:nvPicPr>
                <p:cNvPr id="303" name="Picture 302"/>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5726887" y="4128999"/>
                  <a:ext cx="210047" cy="457200"/>
                </a:xfrm>
                <a:prstGeom prst="rect">
                  <a:avLst/>
                </a:prstGeom>
              </p:spPr>
            </p:pic>
            <p:pic>
              <p:nvPicPr>
                <p:cNvPr id="304" name="Picture 303"/>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5928704" y="4128999"/>
                  <a:ext cx="210047" cy="457200"/>
                </a:xfrm>
                <a:prstGeom prst="rect">
                  <a:avLst/>
                </a:prstGeom>
              </p:spPr>
            </p:pic>
            <p:pic>
              <p:nvPicPr>
                <p:cNvPr id="305" name="Picture 304"/>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130521" y="4128999"/>
                  <a:ext cx="210047" cy="457200"/>
                </a:xfrm>
                <a:prstGeom prst="rect">
                  <a:avLst/>
                </a:prstGeom>
              </p:spPr>
            </p:pic>
            <p:pic>
              <p:nvPicPr>
                <p:cNvPr id="306" name="Picture 305"/>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332338" y="4128999"/>
                  <a:ext cx="210047" cy="457200"/>
                </a:xfrm>
                <a:prstGeom prst="rect">
                  <a:avLst/>
                </a:prstGeom>
              </p:spPr>
            </p:pic>
            <p:pic>
              <p:nvPicPr>
                <p:cNvPr id="307" name="Picture 306"/>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534155" y="4128999"/>
                  <a:ext cx="210047" cy="457200"/>
                </a:xfrm>
                <a:prstGeom prst="rect">
                  <a:avLst/>
                </a:prstGeom>
              </p:spPr>
            </p:pic>
          </p:grpSp>
          <p:grpSp>
            <p:nvGrpSpPr>
              <p:cNvPr id="297" name="Group 296"/>
              <p:cNvGrpSpPr/>
              <p:nvPr/>
            </p:nvGrpSpPr>
            <p:grpSpPr>
              <a:xfrm>
                <a:off x="5895884" y="2251914"/>
                <a:ext cx="1017315" cy="457200"/>
                <a:chOff x="5726887" y="4128999"/>
                <a:chExt cx="1017315" cy="457200"/>
              </a:xfrm>
            </p:grpSpPr>
            <p:pic>
              <p:nvPicPr>
                <p:cNvPr id="298" name="Picture 297"/>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5726887" y="4128999"/>
                  <a:ext cx="210047" cy="457200"/>
                </a:xfrm>
                <a:prstGeom prst="rect">
                  <a:avLst/>
                </a:prstGeom>
              </p:spPr>
            </p:pic>
            <p:pic>
              <p:nvPicPr>
                <p:cNvPr id="299" name="Picture 298"/>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5928704" y="4128999"/>
                  <a:ext cx="210047" cy="457200"/>
                </a:xfrm>
                <a:prstGeom prst="rect">
                  <a:avLst/>
                </a:prstGeom>
              </p:spPr>
            </p:pic>
            <p:pic>
              <p:nvPicPr>
                <p:cNvPr id="300" name="Picture 299"/>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130521" y="4128999"/>
                  <a:ext cx="210047" cy="457200"/>
                </a:xfrm>
                <a:prstGeom prst="rect">
                  <a:avLst/>
                </a:prstGeom>
              </p:spPr>
            </p:pic>
            <p:pic>
              <p:nvPicPr>
                <p:cNvPr id="301" name="Picture 300"/>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332338" y="4128999"/>
                  <a:ext cx="210047" cy="457200"/>
                </a:xfrm>
                <a:prstGeom prst="rect">
                  <a:avLst/>
                </a:prstGeom>
              </p:spPr>
            </p:pic>
            <p:pic>
              <p:nvPicPr>
                <p:cNvPr id="302" name="Picture 301"/>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534155" y="4128999"/>
                  <a:ext cx="210047" cy="457200"/>
                </a:xfrm>
                <a:prstGeom prst="rect">
                  <a:avLst/>
                </a:prstGeom>
              </p:spPr>
            </p:pic>
          </p:grpSp>
        </p:grpSp>
        <p:grpSp>
          <p:nvGrpSpPr>
            <p:cNvPr id="248" name="Group 247"/>
            <p:cNvGrpSpPr>
              <a:grpSpLocks noChangeAspect="1"/>
            </p:cNvGrpSpPr>
            <p:nvPr/>
          </p:nvGrpSpPr>
          <p:grpSpPr>
            <a:xfrm>
              <a:off x="2589408" y="2382002"/>
              <a:ext cx="707038" cy="457200"/>
              <a:chOff x="5797806" y="2251914"/>
              <a:chExt cx="1115393" cy="721259"/>
            </a:xfrm>
          </p:grpSpPr>
          <p:grpSp>
            <p:nvGrpSpPr>
              <p:cNvPr id="284" name="Group 283"/>
              <p:cNvGrpSpPr/>
              <p:nvPr/>
            </p:nvGrpSpPr>
            <p:grpSpPr>
              <a:xfrm>
                <a:off x="5797806" y="2515973"/>
                <a:ext cx="1017315" cy="457200"/>
                <a:chOff x="5726887" y="4128999"/>
                <a:chExt cx="1017315" cy="457200"/>
              </a:xfrm>
            </p:grpSpPr>
            <p:pic>
              <p:nvPicPr>
                <p:cNvPr id="291" name="Picture 290"/>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5726887" y="4128999"/>
                  <a:ext cx="210047" cy="457200"/>
                </a:xfrm>
                <a:prstGeom prst="rect">
                  <a:avLst/>
                </a:prstGeom>
              </p:spPr>
            </p:pic>
            <p:pic>
              <p:nvPicPr>
                <p:cNvPr id="292" name="Picture 291"/>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5928704" y="4128999"/>
                  <a:ext cx="210047" cy="457200"/>
                </a:xfrm>
                <a:prstGeom prst="rect">
                  <a:avLst/>
                </a:prstGeom>
              </p:spPr>
            </p:pic>
            <p:pic>
              <p:nvPicPr>
                <p:cNvPr id="293" name="Picture 292"/>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130521" y="4128999"/>
                  <a:ext cx="210047" cy="457200"/>
                </a:xfrm>
                <a:prstGeom prst="rect">
                  <a:avLst/>
                </a:prstGeom>
              </p:spPr>
            </p:pic>
            <p:pic>
              <p:nvPicPr>
                <p:cNvPr id="294" name="Picture 293"/>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332338" y="4128999"/>
                  <a:ext cx="210047" cy="457200"/>
                </a:xfrm>
                <a:prstGeom prst="rect">
                  <a:avLst/>
                </a:prstGeom>
              </p:spPr>
            </p:pic>
            <p:pic>
              <p:nvPicPr>
                <p:cNvPr id="295" name="Picture 294"/>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534155" y="4128999"/>
                  <a:ext cx="210047" cy="457200"/>
                </a:xfrm>
                <a:prstGeom prst="rect">
                  <a:avLst/>
                </a:prstGeom>
              </p:spPr>
            </p:pic>
          </p:grpSp>
          <p:grpSp>
            <p:nvGrpSpPr>
              <p:cNvPr id="285" name="Group 284"/>
              <p:cNvGrpSpPr/>
              <p:nvPr/>
            </p:nvGrpSpPr>
            <p:grpSpPr>
              <a:xfrm>
                <a:off x="5895884" y="2251914"/>
                <a:ext cx="1017315" cy="457200"/>
                <a:chOff x="5726887" y="4128999"/>
                <a:chExt cx="1017315" cy="457200"/>
              </a:xfrm>
            </p:grpSpPr>
            <p:pic>
              <p:nvPicPr>
                <p:cNvPr id="286" name="Picture 285"/>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5726887" y="4128999"/>
                  <a:ext cx="210047" cy="457200"/>
                </a:xfrm>
                <a:prstGeom prst="rect">
                  <a:avLst/>
                </a:prstGeom>
              </p:spPr>
            </p:pic>
            <p:pic>
              <p:nvPicPr>
                <p:cNvPr id="287" name="Picture 286"/>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5928704" y="4128999"/>
                  <a:ext cx="210047" cy="457200"/>
                </a:xfrm>
                <a:prstGeom prst="rect">
                  <a:avLst/>
                </a:prstGeom>
              </p:spPr>
            </p:pic>
            <p:pic>
              <p:nvPicPr>
                <p:cNvPr id="288" name="Picture 287"/>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130521" y="4128999"/>
                  <a:ext cx="210047" cy="457200"/>
                </a:xfrm>
                <a:prstGeom prst="rect">
                  <a:avLst/>
                </a:prstGeom>
              </p:spPr>
            </p:pic>
            <p:pic>
              <p:nvPicPr>
                <p:cNvPr id="289" name="Picture 288"/>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332338" y="4128999"/>
                  <a:ext cx="210047" cy="457200"/>
                </a:xfrm>
                <a:prstGeom prst="rect">
                  <a:avLst/>
                </a:prstGeom>
              </p:spPr>
            </p:pic>
            <p:pic>
              <p:nvPicPr>
                <p:cNvPr id="290" name="Picture 289"/>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534155" y="4128999"/>
                  <a:ext cx="210047" cy="457200"/>
                </a:xfrm>
                <a:prstGeom prst="rect">
                  <a:avLst/>
                </a:prstGeom>
              </p:spPr>
            </p:pic>
          </p:grpSp>
        </p:grpSp>
        <p:grpSp>
          <p:nvGrpSpPr>
            <p:cNvPr id="249" name="Group 248"/>
            <p:cNvGrpSpPr>
              <a:grpSpLocks noChangeAspect="1"/>
            </p:cNvGrpSpPr>
            <p:nvPr/>
          </p:nvGrpSpPr>
          <p:grpSpPr>
            <a:xfrm>
              <a:off x="1875316" y="2382002"/>
              <a:ext cx="707038" cy="457200"/>
              <a:chOff x="5797806" y="2251914"/>
              <a:chExt cx="1115393" cy="721259"/>
            </a:xfrm>
          </p:grpSpPr>
          <p:grpSp>
            <p:nvGrpSpPr>
              <p:cNvPr id="272" name="Group 271"/>
              <p:cNvGrpSpPr/>
              <p:nvPr/>
            </p:nvGrpSpPr>
            <p:grpSpPr>
              <a:xfrm>
                <a:off x="5797806" y="2515973"/>
                <a:ext cx="1017315" cy="457200"/>
                <a:chOff x="5726887" y="4128999"/>
                <a:chExt cx="1017315" cy="457200"/>
              </a:xfrm>
            </p:grpSpPr>
            <p:pic>
              <p:nvPicPr>
                <p:cNvPr id="279" name="Picture 278"/>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5726887" y="4128999"/>
                  <a:ext cx="210047" cy="457200"/>
                </a:xfrm>
                <a:prstGeom prst="rect">
                  <a:avLst/>
                </a:prstGeom>
              </p:spPr>
            </p:pic>
            <p:pic>
              <p:nvPicPr>
                <p:cNvPr id="280" name="Picture 279"/>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5928704" y="4128999"/>
                  <a:ext cx="210047" cy="457200"/>
                </a:xfrm>
                <a:prstGeom prst="rect">
                  <a:avLst/>
                </a:prstGeom>
              </p:spPr>
            </p:pic>
            <p:pic>
              <p:nvPicPr>
                <p:cNvPr id="281" name="Picture 280"/>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130521" y="4128999"/>
                  <a:ext cx="210047" cy="457200"/>
                </a:xfrm>
                <a:prstGeom prst="rect">
                  <a:avLst/>
                </a:prstGeom>
              </p:spPr>
            </p:pic>
            <p:pic>
              <p:nvPicPr>
                <p:cNvPr id="282" name="Picture 281"/>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332338" y="4128999"/>
                  <a:ext cx="210047" cy="457200"/>
                </a:xfrm>
                <a:prstGeom prst="rect">
                  <a:avLst/>
                </a:prstGeom>
              </p:spPr>
            </p:pic>
            <p:pic>
              <p:nvPicPr>
                <p:cNvPr id="283" name="Picture 282"/>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534155" y="4128999"/>
                  <a:ext cx="210047" cy="457200"/>
                </a:xfrm>
                <a:prstGeom prst="rect">
                  <a:avLst/>
                </a:prstGeom>
              </p:spPr>
            </p:pic>
          </p:grpSp>
          <p:grpSp>
            <p:nvGrpSpPr>
              <p:cNvPr id="273" name="Group 272"/>
              <p:cNvGrpSpPr/>
              <p:nvPr/>
            </p:nvGrpSpPr>
            <p:grpSpPr>
              <a:xfrm>
                <a:off x="5895884" y="2251914"/>
                <a:ext cx="1017315" cy="457200"/>
                <a:chOff x="5726887" y="4128999"/>
                <a:chExt cx="1017315" cy="457200"/>
              </a:xfrm>
            </p:grpSpPr>
            <p:pic>
              <p:nvPicPr>
                <p:cNvPr id="274" name="Picture 273"/>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5726887" y="4128999"/>
                  <a:ext cx="210047" cy="457200"/>
                </a:xfrm>
                <a:prstGeom prst="rect">
                  <a:avLst/>
                </a:prstGeom>
              </p:spPr>
            </p:pic>
            <p:pic>
              <p:nvPicPr>
                <p:cNvPr id="275" name="Picture 274"/>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5928704" y="4128999"/>
                  <a:ext cx="210047" cy="457200"/>
                </a:xfrm>
                <a:prstGeom prst="rect">
                  <a:avLst/>
                </a:prstGeom>
              </p:spPr>
            </p:pic>
            <p:pic>
              <p:nvPicPr>
                <p:cNvPr id="276" name="Picture 275"/>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130521" y="4128999"/>
                  <a:ext cx="210047" cy="457200"/>
                </a:xfrm>
                <a:prstGeom prst="rect">
                  <a:avLst/>
                </a:prstGeom>
              </p:spPr>
            </p:pic>
            <p:pic>
              <p:nvPicPr>
                <p:cNvPr id="277" name="Picture 276"/>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332338" y="4128999"/>
                  <a:ext cx="210047" cy="457200"/>
                </a:xfrm>
                <a:prstGeom prst="rect">
                  <a:avLst/>
                </a:prstGeom>
              </p:spPr>
            </p:pic>
            <p:pic>
              <p:nvPicPr>
                <p:cNvPr id="278" name="Picture 277"/>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534155" y="4128999"/>
                  <a:ext cx="210047" cy="457200"/>
                </a:xfrm>
                <a:prstGeom prst="rect">
                  <a:avLst/>
                </a:prstGeom>
              </p:spPr>
            </p:pic>
          </p:grpSp>
        </p:grpSp>
        <p:grpSp>
          <p:nvGrpSpPr>
            <p:cNvPr id="250" name="Group 249"/>
            <p:cNvGrpSpPr>
              <a:grpSpLocks noChangeAspect="1"/>
            </p:cNvGrpSpPr>
            <p:nvPr/>
          </p:nvGrpSpPr>
          <p:grpSpPr>
            <a:xfrm>
              <a:off x="1161224" y="2382002"/>
              <a:ext cx="707038" cy="457200"/>
              <a:chOff x="5797806" y="2251914"/>
              <a:chExt cx="1115393" cy="721259"/>
            </a:xfrm>
          </p:grpSpPr>
          <p:grpSp>
            <p:nvGrpSpPr>
              <p:cNvPr id="260" name="Group 259"/>
              <p:cNvGrpSpPr/>
              <p:nvPr/>
            </p:nvGrpSpPr>
            <p:grpSpPr>
              <a:xfrm>
                <a:off x="5797806" y="2515973"/>
                <a:ext cx="1017315" cy="457200"/>
                <a:chOff x="5726887" y="4128999"/>
                <a:chExt cx="1017315" cy="457200"/>
              </a:xfrm>
            </p:grpSpPr>
            <p:pic>
              <p:nvPicPr>
                <p:cNvPr id="267" name="Picture 266"/>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5726887" y="4128999"/>
                  <a:ext cx="210047" cy="457200"/>
                </a:xfrm>
                <a:prstGeom prst="rect">
                  <a:avLst/>
                </a:prstGeom>
              </p:spPr>
            </p:pic>
            <p:pic>
              <p:nvPicPr>
                <p:cNvPr id="268" name="Picture 267"/>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5928704" y="4128999"/>
                  <a:ext cx="210047" cy="457200"/>
                </a:xfrm>
                <a:prstGeom prst="rect">
                  <a:avLst/>
                </a:prstGeom>
              </p:spPr>
            </p:pic>
            <p:pic>
              <p:nvPicPr>
                <p:cNvPr id="269" name="Picture 268"/>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130521" y="4128999"/>
                  <a:ext cx="210047" cy="457200"/>
                </a:xfrm>
                <a:prstGeom prst="rect">
                  <a:avLst/>
                </a:prstGeom>
              </p:spPr>
            </p:pic>
            <p:pic>
              <p:nvPicPr>
                <p:cNvPr id="270" name="Picture 269"/>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332338" y="4128999"/>
                  <a:ext cx="210047" cy="457200"/>
                </a:xfrm>
                <a:prstGeom prst="rect">
                  <a:avLst/>
                </a:prstGeom>
              </p:spPr>
            </p:pic>
            <p:pic>
              <p:nvPicPr>
                <p:cNvPr id="271" name="Picture 270"/>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534155" y="4128999"/>
                  <a:ext cx="210047" cy="457200"/>
                </a:xfrm>
                <a:prstGeom prst="rect">
                  <a:avLst/>
                </a:prstGeom>
              </p:spPr>
            </p:pic>
          </p:grpSp>
          <p:grpSp>
            <p:nvGrpSpPr>
              <p:cNvPr id="261" name="Group 260"/>
              <p:cNvGrpSpPr/>
              <p:nvPr/>
            </p:nvGrpSpPr>
            <p:grpSpPr>
              <a:xfrm>
                <a:off x="5895884" y="2251914"/>
                <a:ext cx="1017315" cy="457200"/>
                <a:chOff x="5726887" y="4128999"/>
                <a:chExt cx="1017315" cy="457200"/>
              </a:xfrm>
            </p:grpSpPr>
            <p:pic>
              <p:nvPicPr>
                <p:cNvPr id="262" name="Picture 261"/>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5726887" y="4128999"/>
                  <a:ext cx="210047" cy="457200"/>
                </a:xfrm>
                <a:prstGeom prst="rect">
                  <a:avLst/>
                </a:prstGeom>
              </p:spPr>
            </p:pic>
            <p:pic>
              <p:nvPicPr>
                <p:cNvPr id="263" name="Picture 262"/>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5928704" y="4128999"/>
                  <a:ext cx="210047" cy="457200"/>
                </a:xfrm>
                <a:prstGeom prst="rect">
                  <a:avLst/>
                </a:prstGeom>
              </p:spPr>
            </p:pic>
            <p:pic>
              <p:nvPicPr>
                <p:cNvPr id="264" name="Picture 263"/>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130521" y="4128999"/>
                  <a:ext cx="210047" cy="457200"/>
                </a:xfrm>
                <a:prstGeom prst="rect">
                  <a:avLst/>
                </a:prstGeom>
              </p:spPr>
            </p:pic>
            <p:pic>
              <p:nvPicPr>
                <p:cNvPr id="265" name="Picture 264"/>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332338" y="4128999"/>
                  <a:ext cx="210047" cy="457200"/>
                </a:xfrm>
                <a:prstGeom prst="rect">
                  <a:avLst/>
                </a:prstGeom>
              </p:spPr>
            </p:pic>
            <p:pic>
              <p:nvPicPr>
                <p:cNvPr id="266" name="Picture 265"/>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6534155" y="4128999"/>
                  <a:ext cx="210047" cy="457200"/>
                </a:xfrm>
                <a:prstGeom prst="rect">
                  <a:avLst/>
                </a:prstGeom>
              </p:spPr>
            </p:pic>
          </p:grpSp>
        </p:grpSp>
        <p:grpSp>
          <p:nvGrpSpPr>
            <p:cNvPr id="251" name="Group 250"/>
            <p:cNvGrpSpPr/>
            <p:nvPr/>
          </p:nvGrpSpPr>
          <p:grpSpPr>
            <a:xfrm>
              <a:off x="3320928" y="2382002"/>
              <a:ext cx="451179" cy="457200"/>
              <a:chOff x="3320928" y="2382002"/>
              <a:chExt cx="451179" cy="457200"/>
            </a:xfrm>
          </p:grpSpPr>
          <p:grpSp>
            <p:nvGrpSpPr>
              <p:cNvPr id="252" name="Group 251"/>
              <p:cNvGrpSpPr/>
              <p:nvPr/>
            </p:nvGrpSpPr>
            <p:grpSpPr>
              <a:xfrm>
                <a:off x="3320928" y="2549387"/>
                <a:ext cx="389008" cy="289815"/>
                <a:chOff x="3320928" y="2549387"/>
                <a:chExt cx="389008" cy="289815"/>
              </a:xfrm>
            </p:grpSpPr>
            <p:pic>
              <p:nvPicPr>
                <p:cNvPr id="257" name="Picture 256"/>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3320928" y="2549387"/>
                  <a:ext cx="133147" cy="289815"/>
                </a:xfrm>
                <a:prstGeom prst="rect">
                  <a:avLst/>
                </a:prstGeom>
              </p:spPr>
            </p:pic>
            <p:pic>
              <p:nvPicPr>
                <p:cNvPr id="258" name="Picture 257"/>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3448860" y="2549387"/>
                  <a:ext cx="133147" cy="289815"/>
                </a:xfrm>
                <a:prstGeom prst="rect">
                  <a:avLst/>
                </a:prstGeom>
              </p:spPr>
            </p:pic>
            <p:pic>
              <p:nvPicPr>
                <p:cNvPr id="259" name="Picture 258"/>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3576789" y="2549387"/>
                  <a:ext cx="133147" cy="289815"/>
                </a:xfrm>
                <a:prstGeom prst="rect">
                  <a:avLst/>
                </a:prstGeom>
              </p:spPr>
            </p:pic>
          </p:grpSp>
          <p:grpSp>
            <p:nvGrpSpPr>
              <p:cNvPr id="253" name="Group 252"/>
              <p:cNvGrpSpPr/>
              <p:nvPr/>
            </p:nvGrpSpPr>
            <p:grpSpPr>
              <a:xfrm>
                <a:off x="3383099" y="2382002"/>
                <a:ext cx="389008" cy="289815"/>
                <a:chOff x="3383099" y="2382002"/>
                <a:chExt cx="389008" cy="289815"/>
              </a:xfrm>
            </p:grpSpPr>
            <p:pic>
              <p:nvPicPr>
                <p:cNvPr id="254" name="Picture 253"/>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3383099" y="2382002"/>
                  <a:ext cx="133147" cy="289815"/>
                </a:xfrm>
                <a:prstGeom prst="rect">
                  <a:avLst/>
                </a:prstGeom>
              </p:spPr>
            </p:pic>
            <p:pic>
              <p:nvPicPr>
                <p:cNvPr id="255" name="Picture 254"/>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3511031" y="2382002"/>
                  <a:ext cx="133147" cy="289815"/>
                </a:xfrm>
                <a:prstGeom prst="rect">
                  <a:avLst/>
                </a:prstGeom>
              </p:spPr>
            </p:pic>
            <p:pic>
              <p:nvPicPr>
                <p:cNvPr id="256" name="Picture 255"/>
                <p:cNvPicPr>
                  <a:picLocks noChangeAspect="1"/>
                </p:cNvPicPr>
                <p:nvPr/>
              </p:nvPicPr>
              <p:blipFill>
                <a:blip r:embed="rId6"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3638960" y="2382002"/>
                  <a:ext cx="133147" cy="289815"/>
                </a:xfrm>
                <a:prstGeom prst="rect">
                  <a:avLst/>
                </a:prstGeom>
              </p:spPr>
            </p:pic>
          </p:grpSp>
        </p:grpSp>
      </p:grpSp>
      <p:pic>
        <p:nvPicPr>
          <p:cNvPr id="308" name="Content Placeholder 3"/>
          <p:cNvPicPr>
            <a:picLocks noChangeAspect="1"/>
          </p:cNvPicPr>
          <p:nvPr/>
        </p:nvPicPr>
        <p:blipFill>
          <a:blip r:embed="rId5"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4419600" y="2594353"/>
            <a:ext cx="286887" cy="320040"/>
          </a:xfrm>
          <a:prstGeom prst="rect">
            <a:avLst/>
          </a:prstGeom>
        </p:spPr>
      </p:pic>
      <p:pic>
        <p:nvPicPr>
          <p:cNvPr id="309" name="Content Placeholder 3"/>
          <p:cNvPicPr>
            <a:picLocks noChangeAspect="1"/>
          </p:cNvPicPr>
          <p:nvPr/>
        </p:nvPicPr>
        <p:blipFill>
          <a:blip r:embed="rId5"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4126336" y="2594353"/>
            <a:ext cx="286887" cy="320040"/>
          </a:xfrm>
          <a:prstGeom prst="rect">
            <a:avLst/>
          </a:prstGeom>
        </p:spPr>
      </p:pic>
      <p:pic>
        <p:nvPicPr>
          <p:cNvPr id="310" name="Content Placeholder 3"/>
          <p:cNvPicPr>
            <a:picLocks noChangeAspect="1"/>
          </p:cNvPicPr>
          <p:nvPr/>
        </p:nvPicPr>
        <p:blipFill>
          <a:blip r:embed="rId5"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4725232" y="2971800"/>
            <a:ext cx="286887" cy="320040"/>
          </a:xfrm>
          <a:prstGeom prst="rect">
            <a:avLst/>
          </a:prstGeom>
        </p:spPr>
      </p:pic>
      <p:pic>
        <p:nvPicPr>
          <p:cNvPr id="311" name="Content Placeholder 3"/>
          <p:cNvPicPr>
            <a:picLocks noChangeAspect="1"/>
          </p:cNvPicPr>
          <p:nvPr/>
        </p:nvPicPr>
        <p:blipFill>
          <a:blip r:embed="rId5"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5029200" y="2971800"/>
            <a:ext cx="286887" cy="320040"/>
          </a:xfrm>
          <a:prstGeom prst="rect">
            <a:avLst/>
          </a:prstGeom>
        </p:spPr>
      </p:pic>
      <p:pic>
        <p:nvPicPr>
          <p:cNvPr id="312" name="Content Placeholder 3"/>
          <p:cNvPicPr>
            <a:picLocks noChangeAspect="1"/>
          </p:cNvPicPr>
          <p:nvPr/>
        </p:nvPicPr>
        <p:blipFill>
          <a:blip r:embed="rId5"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4419600" y="2971800"/>
            <a:ext cx="286887" cy="320040"/>
          </a:xfrm>
          <a:prstGeom prst="rect">
            <a:avLst/>
          </a:prstGeom>
        </p:spPr>
      </p:pic>
      <p:pic>
        <p:nvPicPr>
          <p:cNvPr id="313" name="Content Placeholder 3"/>
          <p:cNvPicPr>
            <a:picLocks noChangeAspect="1"/>
          </p:cNvPicPr>
          <p:nvPr/>
        </p:nvPicPr>
        <p:blipFill>
          <a:blip r:embed="rId5"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4126336" y="2971800"/>
            <a:ext cx="286887" cy="320040"/>
          </a:xfrm>
          <a:prstGeom prst="rect">
            <a:avLst/>
          </a:prstGeom>
        </p:spPr>
      </p:pic>
      <p:pic>
        <p:nvPicPr>
          <p:cNvPr id="314" name="Picture 3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4622" y="1689061"/>
            <a:ext cx="2027207" cy="2097531"/>
          </a:xfrm>
          <a:prstGeom prst="rect">
            <a:avLst/>
          </a:prstGeom>
        </p:spPr>
      </p:pic>
      <p:sp>
        <p:nvSpPr>
          <p:cNvPr id="318" name="TextBox 317"/>
          <p:cNvSpPr txBox="1"/>
          <p:nvPr/>
        </p:nvSpPr>
        <p:spPr>
          <a:xfrm>
            <a:off x="150806" y="3911025"/>
            <a:ext cx="8840369" cy="584775"/>
          </a:xfrm>
          <a:prstGeom prst="rect">
            <a:avLst/>
          </a:prstGeom>
          <a:noFill/>
        </p:spPr>
        <p:txBody>
          <a:bodyPr wrap="none" rtlCol="0">
            <a:spAutoFit/>
          </a:bodyPr>
          <a:lstStyle/>
          <a:p>
            <a:pPr defTabSz="914400"/>
            <a:r>
              <a:rPr lang="en-US" sz="2800" dirty="0">
                <a:solidFill>
                  <a:srgbClr val="000000"/>
                </a:solidFill>
                <a:latin typeface="Segoe UI"/>
              </a:rPr>
              <a:t>Regionally:  1 house was built for every </a:t>
            </a:r>
            <a:r>
              <a:rPr lang="en-US" sz="3200" dirty="0">
                <a:solidFill>
                  <a:srgbClr val="000000"/>
                </a:solidFill>
                <a:latin typeface="Segoe UI Semibold" panose="020B0702040204020203" pitchFamily="34" charset="0"/>
              </a:rPr>
              <a:t>8 jobs </a:t>
            </a:r>
            <a:r>
              <a:rPr lang="en-US" sz="2800" dirty="0">
                <a:solidFill>
                  <a:srgbClr val="000000"/>
                </a:solidFill>
                <a:latin typeface="Segoe UI"/>
              </a:rPr>
              <a:t>created</a:t>
            </a:r>
          </a:p>
        </p:txBody>
      </p:sp>
      <p:sp>
        <p:nvSpPr>
          <p:cNvPr id="319" name="TextBox 318"/>
          <p:cNvSpPr txBox="1"/>
          <p:nvPr/>
        </p:nvSpPr>
        <p:spPr>
          <a:xfrm>
            <a:off x="9040804" y="990600"/>
            <a:ext cx="3151196" cy="3477875"/>
          </a:xfrm>
          <a:prstGeom prst="rect">
            <a:avLst/>
          </a:prstGeom>
          <a:noFill/>
        </p:spPr>
        <p:txBody>
          <a:bodyPr wrap="square" rtlCol="0">
            <a:spAutoFit/>
          </a:bodyPr>
          <a:lstStyle/>
          <a:p>
            <a:pPr defTabSz="914400">
              <a:lnSpc>
                <a:spcPts val="2200"/>
              </a:lnSpc>
            </a:pPr>
            <a:r>
              <a:rPr lang="en-US" dirty="0">
                <a:solidFill>
                  <a:srgbClr val="E16319"/>
                </a:solidFill>
                <a:latin typeface="Segoe UI Semibold" panose="020B0702040204020203" pitchFamily="34" charset="0"/>
              </a:rPr>
              <a:t>Big 3 Cities</a:t>
            </a:r>
            <a:r>
              <a:rPr lang="en-US" dirty="0">
                <a:solidFill>
                  <a:srgbClr val="000000"/>
                </a:solidFill>
                <a:latin typeface="Segoe UI"/>
              </a:rPr>
              <a:t>: </a:t>
            </a:r>
          </a:p>
          <a:p>
            <a:pPr defTabSz="914400">
              <a:lnSpc>
                <a:spcPts val="2200"/>
              </a:lnSpc>
            </a:pPr>
            <a:r>
              <a:rPr lang="en-US" dirty="0">
                <a:solidFill>
                  <a:srgbClr val="000000"/>
                </a:solidFill>
                <a:latin typeface="Segoe UI"/>
              </a:rPr>
              <a:t>1 housing unit built for every </a:t>
            </a:r>
          </a:p>
          <a:p>
            <a:pPr defTabSz="914400">
              <a:lnSpc>
                <a:spcPts val="2200"/>
              </a:lnSpc>
            </a:pPr>
            <a:r>
              <a:rPr lang="en-US" sz="2400" dirty="0">
                <a:solidFill>
                  <a:srgbClr val="E16319"/>
                </a:solidFill>
                <a:latin typeface="Segoe UI Semibold" panose="020B0702040204020203" pitchFamily="34" charset="0"/>
              </a:rPr>
              <a:t>7 jobs </a:t>
            </a:r>
            <a:r>
              <a:rPr lang="en-US" dirty="0">
                <a:solidFill>
                  <a:srgbClr val="000000"/>
                </a:solidFill>
                <a:latin typeface="Segoe UI"/>
              </a:rPr>
              <a:t>created</a:t>
            </a:r>
          </a:p>
          <a:p>
            <a:pPr defTabSz="914400">
              <a:lnSpc>
                <a:spcPts val="2200"/>
              </a:lnSpc>
            </a:pPr>
            <a:endParaRPr lang="en-US" dirty="0">
              <a:solidFill>
                <a:srgbClr val="009FDA"/>
              </a:solidFill>
              <a:latin typeface="Segoe UI Semibold" panose="020B0702040204020203" pitchFamily="34" charset="0"/>
            </a:endParaRPr>
          </a:p>
          <a:p>
            <a:pPr defTabSz="914400">
              <a:lnSpc>
                <a:spcPts val="2200"/>
              </a:lnSpc>
            </a:pPr>
            <a:r>
              <a:rPr lang="en-US" dirty="0">
                <a:solidFill>
                  <a:srgbClr val="009FDA"/>
                </a:solidFill>
                <a:latin typeface="Segoe UI Semibold" panose="020B0702040204020203" pitchFamily="34" charset="0"/>
              </a:rPr>
              <a:t>Bayside Cities and Towns</a:t>
            </a:r>
            <a:r>
              <a:rPr lang="en-US" dirty="0">
                <a:solidFill>
                  <a:srgbClr val="000000"/>
                </a:solidFill>
                <a:latin typeface="Segoe UI"/>
              </a:rPr>
              <a:t>:</a:t>
            </a:r>
          </a:p>
          <a:p>
            <a:pPr defTabSz="914400">
              <a:lnSpc>
                <a:spcPts val="2200"/>
              </a:lnSpc>
            </a:pPr>
            <a:r>
              <a:rPr lang="en-US" dirty="0">
                <a:solidFill>
                  <a:srgbClr val="000000"/>
                </a:solidFill>
                <a:latin typeface="Segoe UI"/>
              </a:rPr>
              <a:t>1 housing unit built for every </a:t>
            </a:r>
          </a:p>
          <a:p>
            <a:pPr defTabSz="914400">
              <a:lnSpc>
                <a:spcPts val="2200"/>
              </a:lnSpc>
            </a:pPr>
            <a:r>
              <a:rPr lang="en-US" sz="2400" dirty="0">
                <a:solidFill>
                  <a:srgbClr val="009FDA"/>
                </a:solidFill>
                <a:latin typeface="Segoe UI Semibold" panose="020B0702040204020203" pitchFamily="34" charset="0"/>
              </a:rPr>
              <a:t>15 jobs </a:t>
            </a:r>
            <a:r>
              <a:rPr lang="en-US" dirty="0">
                <a:solidFill>
                  <a:srgbClr val="000000"/>
                </a:solidFill>
                <a:latin typeface="Segoe UI"/>
              </a:rPr>
              <a:t>created </a:t>
            </a:r>
          </a:p>
          <a:p>
            <a:pPr defTabSz="914400">
              <a:lnSpc>
                <a:spcPts val="2200"/>
              </a:lnSpc>
            </a:pPr>
            <a:endParaRPr lang="en-US" dirty="0">
              <a:solidFill>
                <a:srgbClr val="3F9C35"/>
              </a:solidFill>
              <a:latin typeface="Segoe UI Semibold" panose="020B0702040204020203" pitchFamily="34" charset="0"/>
            </a:endParaRPr>
          </a:p>
          <a:p>
            <a:pPr defTabSz="914400">
              <a:lnSpc>
                <a:spcPts val="2200"/>
              </a:lnSpc>
            </a:pPr>
            <a:r>
              <a:rPr lang="en-US" dirty="0">
                <a:solidFill>
                  <a:srgbClr val="3F9C35"/>
                </a:solidFill>
                <a:latin typeface="Segoe UI Semibold" panose="020B0702040204020203" pitchFamily="34" charset="0"/>
              </a:rPr>
              <a:t>Inland, Coastal, Delta Cities and Towns</a:t>
            </a:r>
            <a:r>
              <a:rPr lang="en-US" dirty="0">
                <a:solidFill>
                  <a:srgbClr val="000000"/>
                </a:solidFill>
                <a:latin typeface="Segoe UI"/>
              </a:rPr>
              <a:t>:  </a:t>
            </a:r>
          </a:p>
          <a:p>
            <a:pPr defTabSz="914400">
              <a:lnSpc>
                <a:spcPts val="2200"/>
              </a:lnSpc>
            </a:pPr>
            <a:r>
              <a:rPr lang="en-US" dirty="0">
                <a:solidFill>
                  <a:srgbClr val="000000"/>
                </a:solidFill>
                <a:latin typeface="Segoe UI"/>
              </a:rPr>
              <a:t>1 housing unit built for every </a:t>
            </a:r>
          </a:p>
          <a:p>
            <a:pPr defTabSz="914400">
              <a:lnSpc>
                <a:spcPts val="2200"/>
              </a:lnSpc>
            </a:pPr>
            <a:r>
              <a:rPr lang="en-US" sz="2400" dirty="0">
                <a:solidFill>
                  <a:srgbClr val="3F9C35"/>
                </a:solidFill>
                <a:latin typeface="Segoe UI Semibold" panose="020B0702040204020203" pitchFamily="34" charset="0"/>
              </a:rPr>
              <a:t>3 jobs </a:t>
            </a:r>
            <a:r>
              <a:rPr lang="en-US" dirty="0">
                <a:solidFill>
                  <a:srgbClr val="000000"/>
                </a:solidFill>
                <a:latin typeface="Segoe UI"/>
              </a:rPr>
              <a:t>created</a:t>
            </a:r>
          </a:p>
        </p:txBody>
      </p:sp>
      <p:pic>
        <p:nvPicPr>
          <p:cNvPr id="163" name="Content Placeholder 3"/>
          <p:cNvPicPr>
            <a:picLocks noChangeAspect="1"/>
          </p:cNvPicPr>
          <p:nvPr/>
        </p:nvPicPr>
        <p:blipFill>
          <a:blip r:embed="rId5" cstate="print">
            <a:duotone>
              <a:srgbClr val="3F9C35">
                <a:shade val="45000"/>
                <a:satMod val="135000"/>
              </a:srgbClr>
              <a:prstClr val="white"/>
            </a:duotone>
            <a:extLst>
              <a:ext uri="{28A0092B-C50C-407E-A947-70E740481C1C}">
                <a14:useLocalDpi xmlns:a14="http://schemas.microsoft.com/office/drawing/2010/main" val="0"/>
              </a:ext>
            </a:extLst>
          </a:blip>
          <a:stretch>
            <a:fillRect/>
          </a:stretch>
        </p:blipFill>
        <p:spPr>
          <a:xfrm>
            <a:off x="5334000" y="2971800"/>
            <a:ext cx="286887" cy="320040"/>
          </a:xfrm>
          <a:prstGeom prst="rect">
            <a:avLst/>
          </a:prstGeom>
        </p:spPr>
      </p:pic>
      <p:pic>
        <p:nvPicPr>
          <p:cNvPr id="315" name="Content Placeholder 3"/>
          <p:cNvPicPr>
            <a:picLocks noChangeAspect="1"/>
          </p:cNvPicPr>
          <p:nvPr/>
        </p:nvPicPr>
        <p:blipFill>
          <a:blip r:embed="rId5" cstate="print">
            <a:duotone>
              <a:srgbClr val="009FDA">
                <a:shade val="45000"/>
                <a:satMod val="135000"/>
              </a:srgbClr>
              <a:prstClr val="white"/>
            </a:duotone>
            <a:extLst>
              <a:ext uri="{28A0092B-C50C-407E-A947-70E740481C1C}">
                <a14:useLocalDpi xmlns:a14="http://schemas.microsoft.com/office/drawing/2010/main" val="0"/>
              </a:ext>
            </a:extLst>
          </a:blip>
          <a:stretch>
            <a:fillRect/>
          </a:stretch>
        </p:blipFill>
        <p:spPr>
          <a:xfrm>
            <a:off x="4724401" y="2594353"/>
            <a:ext cx="286887" cy="320040"/>
          </a:xfrm>
          <a:prstGeom prst="rect">
            <a:avLst/>
          </a:prstGeom>
        </p:spPr>
      </p:pic>
      <p:sp>
        <p:nvSpPr>
          <p:cNvPr id="3" name="Rectangle 2"/>
          <p:cNvSpPr/>
          <p:nvPr/>
        </p:nvSpPr>
        <p:spPr>
          <a:xfrm>
            <a:off x="7467600" y="9372600"/>
            <a:ext cx="6096000" cy="646331"/>
          </a:xfrm>
          <a:prstGeom prst="rect">
            <a:avLst/>
          </a:prstGeom>
        </p:spPr>
        <p:txBody>
          <a:bodyPr>
            <a:spAutoFit/>
          </a:bodyPr>
          <a:lstStyle/>
          <a:p>
            <a:r>
              <a:rPr lang="en-US" dirty="0"/>
              <a:t>http://www.dof.ca.gov/research/demographic/reports/estimates/e-5/2011-20/view.php</a:t>
            </a:r>
          </a:p>
        </p:txBody>
      </p:sp>
      <p:sp>
        <p:nvSpPr>
          <p:cNvPr id="5" name="Rectangle 4"/>
          <p:cNvSpPr/>
          <p:nvPr/>
        </p:nvSpPr>
        <p:spPr>
          <a:xfrm>
            <a:off x="533400" y="8153400"/>
            <a:ext cx="6096000" cy="1754326"/>
          </a:xfrm>
          <a:prstGeom prst="rect">
            <a:avLst/>
          </a:prstGeom>
        </p:spPr>
        <p:txBody>
          <a:bodyPr>
            <a:spAutoFit/>
          </a:bodyPr>
          <a:lstStyle/>
          <a:p>
            <a:r>
              <a:rPr lang="en-US" dirty="0"/>
              <a:t>California Department of Finance</a:t>
            </a:r>
          </a:p>
          <a:p>
            <a:r>
              <a:rPr lang="en-US" dirty="0"/>
              <a:t>Demographic Research Unit</a:t>
            </a:r>
          </a:p>
          <a:p>
            <a:endParaRPr lang="en-US" dirty="0"/>
          </a:p>
          <a:p>
            <a:r>
              <a:rPr lang="en-US" dirty="0"/>
              <a:t>Report E-5</a:t>
            </a:r>
          </a:p>
          <a:p>
            <a:r>
              <a:rPr lang="en-US" dirty="0"/>
              <a:t>Population and Housing Estimates for Cities, Counties, and the State, January 1, 2011-2016, with 2010 Benchmark</a:t>
            </a:r>
          </a:p>
        </p:txBody>
      </p:sp>
      <p:sp>
        <p:nvSpPr>
          <p:cNvPr id="4" name="Rectangle 3"/>
          <p:cNvSpPr/>
          <p:nvPr/>
        </p:nvSpPr>
        <p:spPr>
          <a:xfrm>
            <a:off x="152400" y="4419600"/>
            <a:ext cx="6096000" cy="215444"/>
          </a:xfrm>
          <a:prstGeom prst="rect">
            <a:avLst/>
          </a:prstGeom>
        </p:spPr>
        <p:txBody>
          <a:bodyPr>
            <a:spAutoFit/>
          </a:bodyPr>
          <a:lstStyle/>
          <a:p>
            <a:pPr defTabSz="914400"/>
            <a:r>
              <a:rPr lang="en-US" sz="800" dirty="0">
                <a:solidFill>
                  <a:srgbClr val="000000"/>
                </a:solidFill>
                <a:latin typeface="Segoe UI Semilight" panose="020B0402040204020203" pitchFamily="34" charset="0"/>
                <a:cs typeface="Segoe UI Semilight" panose="020B0402040204020203" pitchFamily="34" charset="0"/>
              </a:rPr>
              <a:t>http://www.dof.ca.gov/research/demographic/reports/estimates/e-5/2011-20/view.php </a:t>
            </a:r>
          </a:p>
        </p:txBody>
      </p:sp>
    </p:spTree>
    <p:extLst>
      <p:ext uri="{BB962C8B-B14F-4D97-AF65-F5344CB8AC3E}">
        <p14:creationId xmlns:p14="http://schemas.microsoft.com/office/powerpoint/2010/main" val="4096464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904240"/>
            <a:ext cx="2085978" cy="6021168"/>
          </a:xfrm>
          <a:prstGeom prst="rect">
            <a:avLst/>
          </a:prstGeom>
          <a:solidFill>
            <a:srgbClr val="00AEEF">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41988" y="2694029"/>
            <a:ext cx="1005840" cy="1005840"/>
          </a:xfrm>
          <a:prstGeom prst="rect">
            <a:avLst/>
          </a:prstGeom>
        </p:spPr>
      </p:pic>
      <p:pic>
        <p:nvPicPr>
          <p:cNvPr id="15" name="Picture 14"/>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41988" y="1661160"/>
            <a:ext cx="1005840" cy="1005840"/>
          </a:xfrm>
          <a:prstGeom prst="rect">
            <a:avLst/>
          </a:prstGeom>
        </p:spPr>
      </p:pic>
      <p:sp>
        <p:nvSpPr>
          <p:cNvPr id="20" name="Rectangle 19"/>
          <p:cNvSpPr/>
          <p:nvPr/>
        </p:nvSpPr>
        <p:spPr>
          <a:xfrm>
            <a:off x="0" y="0"/>
            <a:ext cx="12192000" cy="90424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246931" y="69144"/>
            <a:ext cx="876965" cy="807502"/>
          </a:xfrm>
          <a:prstGeom prst="rect">
            <a:avLst/>
          </a:prstGeom>
        </p:spPr>
      </p:pic>
      <p:sp>
        <p:nvSpPr>
          <p:cNvPr id="18" name="TextBox 17"/>
          <p:cNvSpPr txBox="1"/>
          <p:nvPr/>
        </p:nvSpPr>
        <p:spPr>
          <a:xfrm>
            <a:off x="76200" y="-2196"/>
            <a:ext cx="10972800" cy="923330"/>
          </a:xfrm>
          <a:prstGeom prst="rect">
            <a:avLst/>
          </a:prstGeom>
          <a:noFill/>
        </p:spPr>
        <p:txBody>
          <a:bodyPr wrap="square" rtlCol="0" anchor="ctr">
            <a:spAutoFit/>
          </a:bodyPr>
          <a:lstStyle/>
          <a:p>
            <a:r>
              <a:rPr lang="en-US" sz="2700" b="1" dirty="0">
                <a:solidFill>
                  <a:schemeClr val="bg1"/>
                </a:solidFill>
                <a:latin typeface="Segoe UI" panose="020B0502040204020203" pitchFamily="34" charset="0"/>
                <a:ea typeface="Segoe UI" panose="020B0502040204020203" pitchFamily="34" charset="0"/>
                <a:cs typeface="Segoe UI" panose="020B0502040204020203" pitchFamily="34" charset="0"/>
              </a:rPr>
              <a:t>Working within these constraints – and keeping this update limited and focused – we achieve 5 of the 13 ambitious targets.</a:t>
            </a:r>
          </a:p>
        </p:txBody>
      </p:sp>
      <p:sp>
        <p:nvSpPr>
          <p:cNvPr id="10" name="TextBox 9"/>
          <p:cNvSpPr txBox="1"/>
          <p:nvPr/>
        </p:nvSpPr>
        <p:spPr>
          <a:xfrm>
            <a:off x="11887200" y="-37496"/>
            <a:ext cx="304800" cy="307777"/>
          </a:xfrm>
          <a:prstGeom prst="rect">
            <a:avLst/>
          </a:prstGeom>
          <a:noFill/>
        </p:spPr>
        <p:txBody>
          <a:bodyPr wrap="square" rtlCol="0">
            <a:spAutoFit/>
          </a:bodyPr>
          <a:lstStyle/>
          <a:p>
            <a:pPr algn="r"/>
            <a:r>
              <a:rPr lang="en-US" sz="1400" dirty="0">
                <a:solidFill>
                  <a:schemeClr val="bg1"/>
                </a:solidFill>
              </a:rPr>
              <a:t>8</a:t>
            </a:r>
          </a:p>
        </p:txBody>
      </p:sp>
      <p:sp>
        <p:nvSpPr>
          <p:cNvPr id="6" name="TextBox 5"/>
          <p:cNvSpPr txBox="1"/>
          <p:nvPr/>
        </p:nvSpPr>
        <p:spPr>
          <a:xfrm>
            <a:off x="2090276" y="1030106"/>
            <a:ext cx="3374462" cy="461665"/>
          </a:xfrm>
          <a:prstGeom prst="rect">
            <a:avLst/>
          </a:prstGeom>
          <a:noFill/>
        </p:spPr>
        <p:txBody>
          <a:bodyPr wrap="square" rtlCol="0" anchor="ctr">
            <a:spAutoFit/>
          </a:bodyPr>
          <a:lstStyle/>
          <a:p>
            <a:pPr lvl="0" algn="ctr"/>
            <a:r>
              <a:rPr lang="en-US" sz="2400" b="1" u="sng" cap="small" dirty="0">
                <a:latin typeface="Segoe UI" panose="020B0502040204020203" pitchFamily="34" charset="0"/>
                <a:ea typeface="Segoe UI" panose="020B0502040204020203" pitchFamily="34" charset="0"/>
                <a:cs typeface="Segoe UI" panose="020B0502040204020203" pitchFamily="34" charset="0"/>
              </a:rPr>
              <a:t>Target Achieved</a:t>
            </a:r>
            <a:r>
              <a:rPr lang="en-US" sz="2400" b="1" cap="small" dirty="0">
                <a:latin typeface="Segoe UI" panose="020B0502040204020203" pitchFamily="34" charset="0"/>
                <a:ea typeface="Segoe UI" panose="020B0502040204020203" pitchFamily="34" charset="0"/>
                <a:cs typeface="Segoe UI" panose="020B0502040204020203" pitchFamily="34" charset="0"/>
              </a:rPr>
              <a:t> </a:t>
            </a:r>
            <a:r>
              <a:rPr lang="en-US" sz="2400" b="1" cap="small" dirty="0">
                <a:solidFill>
                  <a:srgbClr val="00AEEF"/>
                </a:solidFill>
                <a:latin typeface="Segoe UI" panose="020B0502040204020203" pitchFamily="34" charset="0"/>
                <a:ea typeface="Segoe UI" panose="020B0502040204020203" pitchFamily="34" charset="0"/>
                <a:cs typeface="Segoe UI" panose="020B0502040204020203" pitchFamily="34" charset="0"/>
              </a:rPr>
              <a:t>(5)</a:t>
            </a:r>
          </a:p>
        </p:txBody>
      </p:sp>
      <p:pic>
        <p:nvPicPr>
          <p:cNvPr id="9" name="Picture 8"/>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168600" y="1645920"/>
            <a:ext cx="1005840" cy="1005840"/>
          </a:xfrm>
          <a:prstGeom prst="rect">
            <a:avLst/>
          </a:prstGeom>
        </p:spPr>
      </p:pic>
      <p:pic>
        <p:nvPicPr>
          <p:cNvPr id="11" name="Picture 10"/>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168600" y="2678430"/>
            <a:ext cx="1005840" cy="1005840"/>
          </a:xfrm>
          <a:prstGeom prst="rect">
            <a:avLst/>
          </a:prstGeom>
        </p:spPr>
      </p:pic>
      <p:pic>
        <p:nvPicPr>
          <p:cNvPr id="12" name="Picture 11"/>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168600" y="3710940"/>
            <a:ext cx="1005840" cy="1005840"/>
          </a:xfrm>
          <a:prstGeom prst="rect">
            <a:avLst/>
          </a:prstGeom>
        </p:spPr>
      </p:pic>
      <p:pic>
        <p:nvPicPr>
          <p:cNvPr id="13" name="Picture 12"/>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168600" y="4743450"/>
            <a:ext cx="1005840" cy="1005840"/>
          </a:xfrm>
          <a:prstGeom prst="rect">
            <a:avLst/>
          </a:prstGeom>
        </p:spPr>
      </p:pic>
      <p:pic>
        <p:nvPicPr>
          <p:cNvPr id="14" name="Picture 13"/>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168600" y="5775960"/>
            <a:ext cx="1005840" cy="1005840"/>
          </a:xfrm>
          <a:prstGeom prst="rect">
            <a:avLst/>
          </a:prstGeom>
        </p:spPr>
      </p:pic>
      <p:pic>
        <p:nvPicPr>
          <p:cNvPr id="17" name="Picture 16"/>
          <p:cNvPicPr>
            <a:picLocks noChangeAspect="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41988" y="3726898"/>
            <a:ext cx="1005840" cy="1005840"/>
          </a:xfrm>
          <a:prstGeom prst="rect">
            <a:avLst/>
          </a:prstGeom>
        </p:spPr>
      </p:pic>
      <p:pic>
        <p:nvPicPr>
          <p:cNvPr id="19" name="Picture 18"/>
          <p:cNvPicPr>
            <a:picLocks noChangeAspect="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41988" y="4759767"/>
            <a:ext cx="1005840" cy="1005840"/>
          </a:xfrm>
          <a:prstGeom prst="rect">
            <a:avLst/>
          </a:prstGeom>
        </p:spPr>
      </p:pic>
      <p:pic>
        <p:nvPicPr>
          <p:cNvPr id="21" name="Picture 20"/>
          <p:cNvPicPr>
            <a:picLocks noChangeAspect="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41988" y="5792637"/>
            <a:ext cx="1005840" cy="1005840"/>
          </a:xfrm>
          <a:prstGeom prst="rect">
            <a:avLst/>
          </a:prstGeom>
        </p:spPr>
      </p:pic>
      <p:pic>
        <p:nvPicPr>
          <p:cNvPr id="23" name="Picture 22"/>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895862" y="1663065"/>
            <a:ext cx="1005840" cy="1005840"/>
          </a:xfrm>
          <a:prstGeom prst="rect">
            <a:avLst/>
          </a:prstGeom>
        </p:spPr>
      </p:pic>
      <p:pic>
        <p:nvPicPr>
          <p:cNvPr id="24" name="Picture 23"/>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891564" y="2700338"/>
            <a:ext cx="1005840" cy="1005840"/>
          </a:xfrm>
          <a:prstGeom prst="rect">
            <a:avLst/>
          </a:prstGeom>
        </p:spPr>
      </p:pic>
      <p:pic>
        <p:nvPicPr>
          <p:cNvPr id="25" name="Picture 24"/>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893713" y="3737610"/>
            <a:ext cx="1005840" cy="1005840"/>
          </a:xfrm>
          <a:prstGeom prst="rect">
            <a:avLst/>
          </a:prstGeom>
        </p:spPr>
      </p:pic>
      <p:sp>
        <p:nvSpPr>
          <p:cNvPr id="2" name="Rectangle 1"/>
          <p:cNvSpPr/>
          <p:nvPr/>
        </p:nvSpPr>
        <p:spPr>
          <a:xfrm>
            <a:off x="51947" y="5767588"/>
            <a:ext cx="1987869" cy="1107996"/>
          </a:xfrm>
          <a:prstGeom prst="rect">
            <a:avLst/>
          </a:prstGeom>
        </p:spPr>
        <p:txBody>
          <a:bodyPr wrap="square">
            <a:spAutoFit/>
          </a:bodyPr>
          <a:lstStyle/>
          <a:p>
            <a:pPr algn="ctr"/>
            <a:r>
              <a:rPr lang="en-US" sz="1100" i="1" dirty="0">
                <a:latin typeface="Segoe UI" panose="020B0502040204020203" pitchFamily="34" charset="0"/>
                <a:ea typeface="Segoe UI" panose="020B0502040204020203" pitchFamily="34" charset="0"/>
                <a:cs typeface="Segoe UI" panose="020B0502040204020203" pitchFamily="34" charset="0"/>
              </a:rPr>
              <a:t>Note that target results are subject to change as scenarios are further refined this fall, and as scenarios are ultimately analyzed against the 2040 horizon year. </a:t>
            </a:r>
          </a:p>
        </p:txBody>
      </p:sp>
      <p:sp>
        <p:nvSpPr>
          <p:cNvPr id="29" name="TextBox 28"/>
          <p:cNvSpPr txBox="1"/>
          <p:nvPr/>
        </p:nvSpPr>
        <p:spPr>
          <a:xfrm>
            <a:off x="3200400" y="1828800"/>
            <a:ext cx="2209800" cy="646331"/>
          </a:xfrm>
          <a:prstGeom prst="rect">
            <a:avLst/>
          </a:prstGeom>
          <a:noFill/>
        </p:spPr>
        <p:txBody>
          <a:bodyPr wrap="square" rtlCol="0">
            <a:spAutoFit/>
          </a:bodyPr>
          <a:lstStyle/>
          <a:p>
            <a:r>
              <a:rPr lang="en-US" b="1" dirty="0">
                <a:latin typeface="Segoe UI" panose="020B0502040204020203" pitchFamily="34" charset="0"/>
                <a:ea typeface="Segoe UI" panose="020B0502040204020203" pitchFamily="34" charset="0"/>
                <a:cs typeface="Segoe UI" panose="020B0502040204020203" pitchFamily="34" charset="0"/>
              </a:rPr>
              <a:t>Climate Protection*</a:t>
            </a:r>
          </a:p>
        </p:txBody>
      </p:sp>
      <p:sp>
        <p:nvSpPr>
          <p:cNvPr id="30" name="TextBox 29"/>
          <p:cNvSpPr txBox="1"/>
          <p:nvPr/>
        </p:nvSpPr>
        <p:spPr>
          <a:xfrm>
            <a:off x="3200400" y="2996684"/>
            <a:ext cx="2209800" cy="369332"/>
          </a:xfrm>
          <a:prstGeom prst="rect">
            <a:avLst/>
          </a:prstGeom>
          <a:noFill/>
        </p:spPr>
        <p:txBody>
          <a:bodyPr wrap="square" rtlCol="0">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Adequate Housing</a:t>
            </a:r>
          </a:p>
        </p:txBody>
      </p:sp>
      <p:sp>
        <p:nvSpPr>
          <p:cNvPr id="31" name="TextBox 30"/>
          <p:cNvSpPr txBox="1"/>
          <p:nvPr/>
        </p:nvSpPr>
        <p:spPr>
          <a:xfrm>
            <a:off x="3200400" y="3754783"/>
            <a:ext cx="2209800" cy="923330"/>
          </a:xfrm>
          <a:prstGeom prst="rect">
            <a:avLst/>
          </a:prstGeom>
          <a:noFill/>
        </p:spPr>
        <p:txBody>
          <a:bodyPr wrap="square" rtlCol="0" anchor="ctr">
            <a:spAutoFit/>
          </a:bodyPr>
          <a:lstStyle/>
          <a:p>
            <a:r>
              <a:rPr lang="en-US" b="1" dirty="0">
                <a:latin typeface="Segoe UI" panose="020B0502040204020203" pitchFamily="34" charset="0"/>
                <a:ea typeface="Segoe UI" panose="020B0502040204020203" pitchFamily="34" charset="0"/>
                <a:cs typeface="Segoe UI" panose="020B0502040204020203" pitchFamily="34" charset="0"/>
              </a:rPr>
              <a:t>Open Space and Agricultural Preservation*</a:t>
            </a:r>
          </a:p>
        </p:txBody>
      </p:sp>
      <p:sp>
        <p:nvSpPr>
          <p:cNvPr id="32" name="TextBox 31"/>
          <p:cNvSpPr txBox="1"/>
          <p:nvPr/>
        </p:nvSpPr>
        <p:spPr>
          <a:xfrm>
            <a:off x="3200400" y="4934655"/>
            <a:ext cx="2209800" cy="646331"/>
          </a:xfrm>
          <a:prstGeom prst="rect">
            <a:avLst/>
          </a:prstGeom>
          <a:noFill/>
        </p:spPr>
        <p:txBody>
          <a:bodyPr wrap="square" rtlCol="0" anchor="ctr">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Middle-Wage Job Creation</a:t>
            </a:r>
          </a:p>
        </p:txBody>
      </p:sp>
      <p:sp>
        <p:nvSpPr>
          <p:cNvPr id="33" name="TextBox 32"/>
          <p:cNvSpPr txBox="1"/>
          <p:nvPr/>
        </p:nvSpPr>
        <p:spPr>
          <a:xfrm>
            <a:off x="3183011" y="5817215"/>
            <a:ext cx="2209800" cy="923330"/>
          </a:xfrm>
          <a:prstGeom prst="rect">
            <a:avLst/>
          </a:prstGeom>
          <a:noFill/>
        </p:spPr>
        <p:txBody>
          <a:bodyPr wrap="square" rtlCol="0" anchor="ctr">
            <a:spAutoFit/>
          </a:bodyPr>
          <a:lstStyle/>
          <a:p>
            <a:r>
              <a:rPr lang="en-US" b="1" dirty="0">
                <a:latin typeface="Segoe UI" panose="020B0502040204020203" pitchFamily="34" charset="0"/>
                <a:ea typeface="Segoe UI" panose="020B0502040204020203" pitchFamily="34" charset="0"/>
                <a:cs typeface="Segoe UI" panose="020B0502040204020203" pitchFamily="34" charset="0"/>
              </a:rPr>
              <a:t>Goods Movement/ Congestion Reduction*</a:t>
            </a:r>
          </a:p>
        </p:txBody>
      </p:sp>
      <p:sp>
        <p:nvSpPr>
          <p:cNvPr id="34" name="TextBox 33"/>
          <p:cNvSpPr txBox="1"/>
          <p:nvPr/>
        </p:nvSpPr>
        <p:spPr>
          <a:xfrm>
            <a:off x="5236138" y="1042632"/>
            <a:ext cx="3831662" cy="461665"/>
          </a:xfrm>
          <a:prstGeom prst="rect">
            <a:avLst/>
          </a:prstGeom>
          <a:noFill/>
        </p:spPr>
        <p:txBody>
          <a:bodyPr wrap="square" rtlCol="0" anchor="ctr">
            <a:spAutoFit/>
          </a:bodyPr>
          <a:lstStyle/>
          <a:p>
            <a:pPr lvl="0" algn="ctr"/>
            <a:r>
              <a:rPr lang="en-US" sz="2400" b="1" u="sng" cap="small" dirty="0">
                <a:latin typeface="Segoe UI" panose="020B0502040204020203" pitchFamily="34" charset="0"/>
                <a:ea typeface="Segoe UI" panose="020B0502040204020203" pitchFamily="34" charset="0"/>
                <a:cs typeface="Segoe UI" panose="020B0502040204020203" pitchFamily="34" charset="0"/>
              </a:rPr>
              <a:t>Right Direction</a:t>
            </a:r>
            <a:r>
              <a:rPr lang="en-US" sz="2400" b="1" cap="small" dirty="0">
                <a:solidFill>
                  <a:srgbClr val="00AEEF"/>
                </a:solidFill>
                <a:latin typeface="Segoe UI" panose="020B0502040204020203" pitchFamily="34" charset="0"/>
                <a:ea typeface="Segoe UI" panose="020B0502040204020203" pitchFamily="34" charset="0"/>
                <a:cs typeface="Segoe UI" panose="020B0502040204020203" pitchFamily="34" charset="0"/>
              </a:rPr>
              <a:t> (5)</a:t>
            </a:r>
          </a:p>
        </p:txBody>
      </p:sp>
      <p:sp>
        <p:nvSpPr>
          <p:cNvPr id="40" name="TextBox 39"/>
          <p:cNvSpPr txBox="1"/>
          <p:nvPr/>
        </p:nvSpPr>
        <p:spPr>
          <a:xfrm>
            <a:off x="6551051" y="1858597"/>
            <a:ext cx="2209800" cy="646331"/>
          </a:xfrm>
          <a:prstGeom prst="rect">
            <a:avLst/>
          </a:prstGeom>
          <a:noFill/>
        </p:spPr>
        <p:txBody>
          <a:bodyPr wrap="square" rtlCol="0">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Healthy and Safe Communities</a:t>
            </a:r>
          </a:p>
        </p:txBody>
      </p:sp>
      <p:sp>
        <p:nvSpPr>
          <p:cNvPr id="41" name="TextBox 40"/>
          <p:cNvSpPr txBox="1"/>
          <p:nvPr/>
        </p:nvSpPr>
        <p:spPr>
          <a:xfrm>
            <a:off x="6553200" y="3009210"/>
            <a:ext cx="2209800" cy="369332"/>
          </a:xfrm>
          <a:prstGeom prst="rect">
            <a:avLst/>
          </a:prstGeom>
          <a:noFill/>
        </p:spPr>
        <p:txBody>
          <a:bodyPr wrap="square" rtlCol="0">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Affordable Housing</a:t>
            </a:r>
          </a:p>
        </p:txBody>
      </p:sp>
      <p:sp>
        <p:nvSpPr>
          <p:cNvPr id="42" name="TextBox 41"/>
          <p:cNvSpPr txBox="1"/>
          <p:nvPr/>
        </p:nvSpPr>
        <p:spPr>
          <a:xfrm>
            <a:off x="6553200" y="3905809"/>
            <a:ext cx="2209800" cy="646331"/>
          </a:xfrm>
          <a:prstGeom prst="rect">
            <a:avLst/>
          </a:prstGeom>
          <a:noFill/>
        </p:spPr>
        <p:txBody>
          <a:bodyPr wrap="square" rtlCol="0" anchor="ctr">
            <a:spAutoFit/>
          </a:bodyPr>
          <a:lstStyle/>
          <a:p>
            <a:r>
              <a:rPr lang="en-US" b="1" dirty="0">
                <a:latin typeface="Segoe UI" panose="020B0502040204020203" pitchFamily="34" charset="0"/>
                <a:ea typeface="Segoe UI" panose="020B0502040204020203" pitchFamily="34" charset="0"/>
                <a:cs typeface="Segoe UI" panose="020B0502040204020203" pitchFamily="34" charset="0"/>
              </a:rPr>
              <a:t>Non-Auto Mode Shift*</a:t>
            </a:r>
          </a:p>
        </p:txBody>
      </p:sp>
      <p:sp>
        <p:nvSpPr>
          <p:cNvPr id="43" name="TextBox 42"/>
          <p:cNvSpPr txBox="1"/>
          <p:nvPr/>
        </p:nvSpPr>
        <p:spPr>
          <a:xfrm>
            <a:off x="6553200" y="5085680"/>
            <a:ext cx="2514600" cy="369332"/>
          </a:xfrm>
          <a:prstGeom prst="rect">
            <a:avLst/>
          </a:prstGeom>
          <a:noFill/>
        </p:spPr>
        <p:txBody>
          <a:bodyPr wrap="square" rtlCol="0" anchor="ctr">
            <a:spAutoFit/>
          </a:bodyPr>
          <a:lstStyle/>
          <a:p>
            <a:r>
              <a:rPr lang="en-US" b="1" dirty="0">
                <a:latin typeface="Segoe UI" panose="020B0502040204020203" pitchFamily="34" charset="0"/>
                <a:ea typeface="Segoe UI" panose="020B0502040204020203" pitchFamily="34" charset="0"/>
                <a:cs typeface="Segoe UI" panose="020B0502040204020203" pitchFamily="34" charset="0"/>
              </a:rPr>
              <a:t>Road Maintenance*</a:t>
            </a:r>
          </a:p>
        </p:txBody>
      </p:sp>
      <p:sp>
        <p:nvSpPr>
          <p:cNvPr id="44" name="TextBox 43"/>
          <p:cNvSpPr txBox="1"/>
          <p:nvPr/>
        </p:nvSpPr>
        <p:spPr>
          <a:xfrm>
            <a:off x="6535811" y="6106740"/>
            <a:ext cx="2209800" cy="369332"/>
          </a:xfrm>
          <a:prstGeom prst="rect">
            <a:avLst/>
          </a:prstGeom>
          <a:noFill/>
        </p:spPr>
        <p:txBody>
          <a:bodyPr wrap="square" rtlCol="0" anchor="ctr">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Transit Maintenance</a:t>
            </a:r>
          </a:p>
        </p:txBody>
      </p:sp>
      <p:sp>
        <p:nvSpPr>
          <p:cNvPr id="45" name="TextBox 44"/>
          <p:cNvSpPr txBox="1"/>
          <p:nvPr/>
        </p:nvSpPr>
        <p:spPr>
          <a:xfrm>
            <a:off x="8817538" y="1042632"/>
            <a:ext cx="3374462" cy="461665"/>
          </a:xfrm>
          <a:prstGeom prst="rect">
            <a:avLst/>
          </a:prstGeom>
          <a:noFill/>
        </p:spPr>
        <p:txBody>
          <a:bodyPr wrap="square" rtlCol="0" anchor="ctr">
            <a:spAutoFit/>
          </a:bodyPr>
          <a:lstStyle/>
          <a:p>
            <a:pPr lvl="0" algn="ctr"/>
            <a:r>
              <a:rPr lang="en-US" sz="2400" b="1" u="sng" cap="small" dirty="0">
                <a:latin typeface="Segoe UI" panose="020B0502040204020203" pitchFamily="34" charset="0"/>
                <a:ea typeface="Segoe UI" panose="020B0502040204020203" pitchFamily="34" charset="0"/>
                <a:cs typeface="Segoe UI" panose="020B0502040204020203" pitchFamily="34" charset="0"/>
              </a:rPr>
              <a:t>Wrong Direction</a:t>
            </a:r>
            <a:r>
              <a:rPr lang="en-US" sz="2400" b="1" cap="small" dirty="0">
                <a:solidFill>
                  <a:srgbClr val="00AEEF"/>
                </a:solidFill>
                <a:latin typeface="Segoe UI" panose="020B0502040204020203" pitchFamily="34" charset="0"/>
                <a:ea typeface="Segoe UI" panose="020B0502040204020203" pitchFamily="34" charset="0"/>
                <a:cs typeface="Segoe UI" panose="020B0502040204020203" pitchFamily="34" charset="0"/>
              </a:rPr>
              <a:t> (3)</a:t>
            </a:r>
          </a:p>
        </p:txBody>
      </p:sp>
      <p:sp>
        <p:nvSpPr>
          <p:cNvPr id="51" name="TextBox 50"/>
          <p:cNvSpPr txBox="1"/>
          <p:nvPr/>
        </p:nvSpPr>
        <p:spPr>
          <a:xfrm>
            <a:off x="9906000" y="1704877"/>
            <a:ext cx="2209800" cy="923330"/>
          </a:xfrm>
          <a:prstGeom prst="rect">
            <a:avLst/>
          </a:prstGeom>
          <a:noFill/>
        </p:spPr>
        <p:txBody>
          <a:bodyPr wrap="square" rtlCol="0">
            <a:spAutoFit/>
          </a:bodyPr>
          <a:lstStyle/>
          <a:p>
            <a:r>
              <a:rPr lang="en-US" b="1" dirty="0">
                <a:latin typeface="Segoe UI" panose="020B0502040204020203" pitchFamily="34" charset="0"/>
                <a:ea typeface="Segoe UI" panose="020B0502040204020203" pitchFamily="34" charset="0"/>
                <a:cs typeface="Segoe UI" panose="020B0502040204020203" pitchFamily="34" charset="0"/>
              </a:rPr>
              <a:t>Housing + Transportation Affordability*</a:t>
            </a:r>
          </a:p>
        </p:txBody>
      </p:sp>
      <p:sp>
        <p:nvSpPr>
          <p:cNvPr id="52" name="TextBox 51"/>
          <p:cNvSpPr txBox="1"/>
          <p:nvPr/>
        </p:nvSpPr>
        <p:spPr>
          <a:xfrm>
            <a:off x="9906000" y="2879700"/>
            <a:ext cx="2209800" cy="646331"/>
          </a:xfrm>
          <a:prstGeom prst="rect">
            <a:avLst/>
          </a:prstGeom>
          <a:noFill/>
        </p:spPr>
        <p:txBody>
          <a:bodyPr wrap="square" rtlCol="0">
            <a:spAutoFit/>
          </a:bodyPr>
          <a:lstStyle/>
          <a:p>
            <a:r>
              <a:rPr lang="en-US" b="1" dirty="0">
                <a:latin typeface="Segoe UI" panose="020B0502040204020203" pitchFamily="34" charset="0"/>
                <a:ea typeface="Segoe UI" panose="020B0502040204020203" pitchFamily="34" charset="0"/>
                <a:cs typeface="Segoe UI" panose="020B0502040204020203" pitchFamily="34" charset="0"/>
              </a:rPr>
              <a:t>Displacement Risk*</a:t>
            </a:r>
          </a:p>
        </p:txBody>
      </p:sp>
      <p:sp>
        <p:nvSpPr>
          <p:cNvPr id="53" name="TextBox 52"/>
          <p:cNvSpPr txBox="1"/>
          <p:nvPr/>
        </p:nvSpPr>
        <p:spPr>
          <a:xfrm>
            <a:off x="9906000" y="4044308"/>
            <a:ext cx="2209800" cy="369332"/>
          </a:xfrm>
          <a:prstGeom prst="rect">
            <a:avLst/>
          </a:prstGeom>
          <a:noFill/>
        </p:spPr>
        <p:txBody>
          <a:bodyPr wrap="square" rtlCol="0" anchor="ctr">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Access to Jobs</a:t>
            </a:r>
          </a:p>
        </p:txBody>
      </p:sp>
      <p:sp>
        <p:nvSpPr>
          <p:cNvPr id="3" name="TextBox 2"/>
          <p:cNvSpPr txBox="1"/>
          <p:nvPr/>
        </p:nvSpPr>
        <p:spPr>
          <a:xfrm>
            <a:off x="65648" y="991739"/>
            <a:ext cx="1957389" cy="1477328"/>
          </a:xfrm>
          <a:prstGeom prst="rect">
            <a:avLst/>
          </a:prstGeom>
          <a:noFill/>
        </p:spPr>
        <p:txBody>
          <a:bodyPr wrap="square" rtlCol="0">
            <a:spAutoFit/>
          </a:bodyPr>
          <a:lstStyle/>
          <a:p>
            <a:pPr algn="ctr"/>
            <a:r>
              <a:rPr lang="en-US" b="1" cap="small" dirty="0">
                <a:solidFill>
                  <a:schemeClr val="bg1"/>
                </a:solidFill>
                <a:latin typeface="Segoe UI" panose="020B0502040204020203" pitchFamily="34" charset="0"/>
                <a:ea typeface="Segoe UI" panose="020B0502040204020203" pitchFamily="34" charset="0"/>
                <a:cs typeface="Segoe UI" panose="020B0502040204020203" pitchFamily="34" charset="0"/>
              </a:rPr>
              <a:t>Summary of the Draft Preferred Scenario Performance Target Results</a:t>
            </a:r>
          </a:p>
        </p:txBody>
      </p:sp>
      <p:sp>
        <p:nvSpPr>
          <p:cNvPr id="57" name="TextBox 56"/>
          <p:cNvSpPr txBox="1"/>
          <p:nvPr/>
        </p:nvSpPr>
        <p:spPr>
          <a:xfrm>
            <a:off x="76200" y="2667000"/>
            <a:ext cx="1957389" cy="1323439"/>
          </a:xfrm>
          <a:prstGeom prst="rect">
            <a:avLst/>
          </a:prstGeom>
          <a:noFill/>
        </p:spPr>
        <p:txBody>
          <a:bodyPr wrap="square" rtlCol="0">
            <a:spAutoFit/>
          </a:bodyPr>
          <a:lstStyle/>
          <a:p>
            <a:pPr algn="ctr"/>
            <a:r>
              <a:rPr lang="en-US" sz="1600" i="1" dirty="0">
                <a:solidFill>
                  <a:schemeClr val="bg1"/>
                </a:solidFill>
                <a:latin typeface="Segoe UI" panose="020B0502040204020203" pitchFamily="34" charset="0"/>
                <a:ea typeface="Segoe UI" panose="020B0502040204020203" pitchFamily="34" charset="0"/>
                <a:cs typeface="Segoe UI" panose="020B0502040204020203" pitchFamily="34" charset="0"/>
              </a:rPr>
              <a:t>Performance targets highlighted in this presentation are marked with an asterisk (*).</a:t>
            </a:r>
          </a:p>
        </p:txBody>
      </p:sp>
      <p:sp>
        <p:nvSpPr>
          <p:cNvPr id="58" name="TextBox 57"/>
          <p:cNvSpPr txBox="1"/>
          <p:nvPr/>
        </p:nvSpPr>
        <p:spPr>
          <a:xfrm>
            <a:off x="76200" y="4180582"/>
            <a:ext cx="1957389" cy="1323439"/>
          </a:xfrm>
          <a:prstGeom prst="rect">
            <a:avLst/>
          </a:prstGeom>
          <a:noFill/>
        </p:spPr>
        <p:txBody>
          <a:bodyPr wrap="square" rtlCol="0">
            <a:spAutoFit/>
          </a:bodyPr>
          <a:lstStyle/>
          <a:p>
            <a:pPr algn="ctr"/>
            <a:r>
              <a:rPr lang="en-US" sz="1600" i="1" dirty="0">
                <a:solidFill>
                  <a:schemeClr val="bg1"/>
                </a:solidFill>
                <a:latin typeface="Segoe UI" panose="020B0502040204020203" pitchFamily="34" charset="0"/>
                <a:ea typeface="Segoe UI" panose="020B0502040204020203" pitchFamily="34" charset="0"/>
                <a:cs typeface="Segoe UI" panose="020B0502040204020203" pitchFamily="34" charset="0"/>
              </a:rPr>
              <a:t>Refer to </a:t>
            </a:r>
            <a:r>
              <a:rPr lang="en-US" sz="1600" b="1" i="1" dirty="0">
                <a:solidFill>
                  <a:schemeClr val="bg1"/>
                </a:solidFill>
                <a:latin typeface="Segoe UI" panose="020B0502040204020203" pitchFamily="34" charset="0"/>
                <a:ea typeface="Segoe UI" panose="020B0502040204020203" pitchFamily="34" charset="0"/>
                <a:cs typeface="Segoe UI" panose="020B0502040204020203" pitchFamily="34" charset="0"/>
              </a:rPr>
              <a:t>Attachment A </a:t>
            </a:r>
            <a:r>
              <a:rPr lang="en-US" sz="1600" i="1" dirty="0">
                <a:solidFill>
                  <a:schemeClr val="bg1"/>
                </a:solidFill>
                <a:latin typeface="Segoe UI" panose="020B0502040204020203" pitchFamily="34" charset="0"/>
                <a:ea typeface="Segoe UI" panose="020B0502040204020203" pitchFamily="34" charset="0"/>
                <a:cs typeface="Segoe UI" panose="020B0502040204020203" pitchFamily="34" charset="0"/>
              </a:rPr>
              <a:t>of the performance item for detailed results.</a:t>
            </a:r>
          </a:p>
        </p:txBody>
      </p:sp>
    </p:spTree>
    <p:extLst>
      <p:ext uri="{BB962C8B-B14F-4D97-AF65-F5344CB8AC3E}">
        <p14:creationId xmlns:p14="http://schemas.microsoft.com/office/powerpoint/2010/main" val="3511383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90424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246931" y="69144"/>
            <a:ext cx="876965" cy="807502"/>
          </a:xfrm>
          <a:prstGeom prst="rect">
            <a:avLst/>
          </a:prstGeom>
        </p:spPr>
      </p:pic>
      <p:sp>
        <p:nvSpPr>
          <p:cNvPr id="18" name="TextBox 17"/>
          <p:cNvSpPr txBox="1"/>
          <p:nvPr/>
        </p:nvSpPr>
        <p:spPr>
          <a:xfrm>
            <a:off x="76200" y="205553"/>
            <a:ext cx="10972800" cy="507831"/>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Accelerating housing production is critical to achieve this vision.</a:t>
            </a:r>
          </a:p>
        </p:txBody>
      </p:sp>
      <p:sp>
        <p:nvSpPr>
          <p:cNvPr id="10" name="TextBox 9"/>
          <p:cNvSpPr txBox="1"/>
          <p:nvPr/>
        </p:nvSpPr>
        <p:spPr>
          <a:xfrm>
            <a:off x="11582400" y="-37496"/>
            <a:ext cx="609600" cy="3077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rPr>
              <a:t>17</a:t>
            </a:r>
          </a:p>
        </p:txBody>
      </p:sp>
      <p:graphicFrame>
        <p:nvGraphicFramePr>
          <p:cNvPr id="14" name="Chart 13"/>
          <p:cNvGraphicFramePr/>
          <p:nvPr>
            <p:extLst>
              <p:ext uri="{D42A27DB-BD31-4B8C-83A1-F6EECF244321}">
                <p14:modId xmlns:p14="http://schemas.microsoft.com/office/powerpoint/2010/main" val="863513031"/>
              </p:ext>
            </p:extLst>
          </p:nvPr>
        </p:nvGraphicFramePr>
        <p:xfrm>
          <a:off x="76200" y="1033417"/>
          <a:ext cx="12047696" cy="5748383"/>
        </p:xfrm>
        <a:graphic>
          <a:graphicData uri="http://schemas.openxmlformats.org/drawingml/2006/chart">
            <c:chart xmlns:c="http://schemas.openxmlformats.org/drawingml/2006/chart" xmlns:r="http://schemas.openxmlformats.org/officeDocument/2006/relationships" r:id="rId4"/>
          </a:graphicData>
        </a:graphic>
      </p:graphicFrame>
      <p:sp>
        <p:nvSpPr>
          <p:cNvPr id="11" name="Freeform 10"/>
          <p:cNvSpPr/>
          <p:nvPr/>
        </p:nvSpPr>
        <p:spPr>
          <a:xfrm>
            <a:off x="3586572" y="1616075"/>
            <a:ext cx="8507003" cy="2403475"/>
          </a:xfrm>
          <a:custGeom>
            <a:avLst/>
            <a:gdLst>
              <a:gd name="connsiteX0" fmla="*/ 0 w 9420225"/>
              <a:gd name="connsiteY0" fmla="*/ 2428875 h 2428875"/>
              <a:gd name="connsiteX1" fmla="*/ 1447800 w 9420225"/>
              <a:gd name="connsiteY1" fmla="*/ 1743075 h 2428875"/>
              <a:gd name="connsiteX2" fmla="*/ 3609975 w 9420225"/>
              <a:gd name="connsiteY2" fmla="*/ 676275 h 2428875"/>
              <a:gd name="connsiteX3" fmla="*/ 5429250 w 9420225"/>
              <a:gd name="connsiteY3" fmla="*/ 285750 h 2428875"/>
              <a:gd name="connsiteX4" fmla="*/ 9420225 w 9420225"/>
              <a:gd name="connsiteY4" fmla="*/ 0 h 2428875"/>
              <a:gd name="connsiteX0" fmla="*/ 0 w 9420225"/>
              <a:gd name="connsiteY0" fmla="*/ 2428875 h 2428875"/>
              <a:gd name="connsiteX1" fmla="*/ 1676400 w 9420225"/>
              <a:gd name="connsiteY1" fmla="*/ 1831975 h 2428875"/>
              <a:gd name="connsiteX2" fmla="*/ 3609975 w 9420225"/>
              <a:gd name="connsiteY2" fmla="*/ 676275 h 2428875"/>
              <a:gd name="connsiteX3" fmla="*/ 5429250 w 9420225"/>
              <a:gd name="connsiteY3" fmla="*/ 285750 h 2428875"/>
              <a:gd name="connsiteX4" fmla="*/ 9420225 w 9420225"/>
              <a:gd name="connsiteY4" fmla="*/ 0 h 2428875"/>
              <a:gd name="connsiteX0" fmla="*/ 0 w 9420225"/>
              <a:gd name="connsiteY0" fmla="*/ 2428875 h 2428875"/>
              <a:gd name="connsiteX1" fmla="*/ 1676400 w 9420225"/>
              <a:gd name="connsiteY1" fmla="*/ 1831975 h 2428875"/>
              <a:gd name="connsiteX2" fmla="*/ 3013075 w 9420225"/>
              <a:gd name="connsiteY2" fmla="*/ 625475 h 2428875"/>
              <a:gd name="connsiteX3" fmla="*/ 5429250 w 9420225"/>
              <a:gd name="connsiteY3" fmla="*/ 285750 h 2428875"/>
              <a:gd name="connsiteX4" fmla="*/ 9420225 w 9420225"/>
              <a:gd name="connsiteY4" fmla="*/ 0 h 2428875"/>
              <a:gd name="connsiteX0" fmla="*/ 0 w 9420225"/>
              <a:gd name="connsiteY0" fmla="*/ 2428875 h 2428875"/>
              <a:gd name="connsiteX1" fmla="*/ 1676400 w 9420225"/>
              <a:gd name="connsiteY1" fmla="*/ 1831975 h 2428875"/>
              <a:gd name="connsiteX2" fmla="*/ 3140075 w 9420225"/>
              <a:gd name="connsiteY2" fmla="*/ 600075 h 2428875"/>
              <a:gd name="connsiteX3" fmla="*/ 5429250 w 9420225"/>
              <a:gd name="connsiteY3" fmla="*/ 285750 h 2428875"/>
              <a:gd name="connsiteX4" fmla="*/ 9420225 w 9420225"/>
              <a:gd name="connsiteY4" fmla="*/ 0 h 2428875"/>
              <a:gd name="connsiteX0" fmla="*/ 0 w 9420225"/>
              <a:gd name="connsiteY0" fmla="*/ 2428875 h 2428875"/>
              <a:gd name="connsiteX1" fmla="*/ 1676400 w 9420225"/>
              <a:gd name="connsiteY1" fmla="*/ 1831975 h 2428875"/>
              <a:gd name="connsiteX2" fmla="*/ 3140075 w 9420225"/>
              <a:gd name="connsiteY2" fmla="*/ 600075 h 2428875"/>
              <a:gd name="connsiteX3" fmla="*/ 6750050 w 9420225"/>
              <a:gd name="connsiteY3" fmla="*/ 196850 h 2428875"/>
              <a:gd name="connsiteX4" fmla="*/ 9420225 w 9420225"/>
              <a:gd name="connsiteY4" fmla="*/ 0 h 2428875"/>
              <a:gd name="connsiteX0" fmla="*/ 0 w 9420225"/>
              <a:gd name="connsiteY0" fmla="*/ 2428875 h 2428875"/>
              <a:gd name="connsiteX1" fmla="*/ 1676400 w 9420225"/>
              <a:gd name="connsiteY1" fmla="*/ 1831975 h 2428875"/>
              <a:gd name="connsiteX2" fmla="*/ 3140075 w 9420225"/>
              <a:gd name="connsiteY2" fmla="*/ 600075 h 2428875"/>
              <a:gd name="connsiteX3" fmla="*/ 6457950 w 9420225"/>
              <a:gd name="connsiteY3" fmla="*/ 133350 h 2428875"/>
              <a:gd name="connsiteX4" fmla="*/ 9420225 w 9420225"/>
              <a:gd name="connsiteY4" fmla="*/ 0 h 2428875"/>
              <a:gd name="connsiteX0" fmla="*/ 0 w 9420225"/>
              <a:gd name="connsiteY0" fmla="*/ 2428875 h 2428875"/>
              <a:gd name="connsiteX1" fmla="*/ 1676400 w 9420225"/>
              <a:gd name="connsiteY1" fmla="*/ 1831975 h 2428875"/>
              <a:gd name="connsiteX2" fmla="*/ 3140075 w 9420225"/>
              <a:gd name="connsiteY2" fmla="*/ 600075 h 2428875"/>
              <a:gd name="connsiteX3" fmla="*/ 6457950 w 9420225"/>
              <a:gd name="connsiteY3" fmla="*/ 133350 h 2428875"/>
              <a:gd name="connsiteX4" fmla="*/ 9420225 w 9420225"/>
              <a:gd name="connsiteY4" fmla="*/ 0 h 2428875"/>
              <a:gd name="connsiteX0" fmla="*/ 0 w 9420225"/>
              <a:gd name="connsiteY0" fmla="*/ 2428875 h 2428875"/>
              <a:gd name="connsiteX1" fmla="*/ 1676400 w 9420225"/>
              <a:gd name="connsiteY1" fmla="*/ 1831975 h 2428875"/>
              <a:gd name="connsiteX2" fmla="*/ 3140075 w 9420225"/>
              <a:gd name="connsiteY2" fmla="*/ 600075 h 2428875"/>
              <a:gd name="connsiteX3" fmla="*/ 9420225 w 9420225"/>
              <a:gd name="connsiteY3" fmla="*/ 0 h 2428875"/>
              <a:gd name="connsiteX0" fmla="*/ 0 w 9420225"/>
              <a:gd name="connsiteY0" fmla="*/ 2428875 h 2428875"/>
              <a:gd name="connsiteX1" fmla="*/ 1676400 w 9420225"/>
              <a:gd name="connsiteY1" fmla="*/ 1831975 h 2428875"/>
              <a:gd name="connsiteX2" fmla="*/ 3635375 w 9420225"/>
              <a:gd name="connsiteY2" fmla="*/ 498475 h 2428875"/>
              <a:gd name="connsiteX3" fmla="*/ 9420225 w 9420225"/>
              <a:gd name="connsiteY3" fmla="*/ 0 h 2428875"/>
              <a:gd name="connsiteX0" fmla="*/ 0 w 7743825"/>
              <a:gd name="connsiteY0" fmla="*/ 1831975 h 1831975"/>
              <a:gd name="connsiteX1" fmla="*/ 1958975 w 7743825"/>
              <a:gd name="connsiteY1" fmla="*/ 498475 h 1831975"/>
              <a:gd name="connsiteX2" fmla="*/ 7743825 w 7743825"/>
              <a:gd name="connsiteY2" fmla="*/ 0 h 1831975"/>
              <a:gd name="connsiteX0" fmla="*/ 0 w 7832725"/>
              <a:gd name="connsiteY0" fmla="*/ 2162175 h 2162175"/>
              <a:gd name="connsiteX1" fmla="*/ 2047875 w 7832725"/>
              <a:gd name="connsiteY1" fmla="*/ 498475 h 2162175"/>
              <a:gd name="connsiteX2" fmla="*/ 7832725 w 7832725"/>
              <a:gd name="connsiteY2" fmla="*/ 0 h 2162175"/>
              <a:gd name="connsiteX0" fmla="*/ 0 w 7832725"/>
              <a:gd name="connsiteY0" fmla="*/ 2162175 h 2162175"/>
              <a:gd name="connsiteX1" fmla="*/ 2047875 w 7832725"/>
              <a:gd name="connsiteY1" fmla="*/ 498475 h 2162175"/>
              <a:gd name="connsiteX2" fmla="*/ 7832725 w 7832725"/>
              <a:gd name="connsiteY2" fmla="*/ 0 h 2162175"/>
              <a:gd name="connsiteX0" fmla="*/ 0 w 8124825"/>
              <a:gd name="connsiteY0" fmla="*/ 2187575 h 2187575"/>
              <a:gd name="connsiteX1" fmla="*/ 2047875 w 8124825"/>
              <a:gd name="connsiteY1" fmla="*/ 523875 h 2187575"/>
              <a:gd name="connsiteX2" fmla="*/ 8124825 w 8124825"/>
              <a:gd name="connsiteY2" fmla="*/ 0 h 2187575"/>
              <a:gd name="connsiteX0" fmla="*/ 0 w 8328025"/>
              <a:gd name="connsiteY0" fmla="*/ 2339975 h 2339975"/>
              <a:gd name="connsiteX1" fmla="*/ 2047875 w 8328025"/>
              <a:gd name="connsiteY1" fmla="*/ 676275 h 2339975"/>
              <a:gd name="connsiteX2" fmla="*/ 8328025 w 8328025"/>
              <a:gd name="connsiteY2" fmla="*/ 0 h 2339975"/>
              <a:gd name="connsiteX0" fmla="*/ 0 w 8658225"/>
              <a:gd name="connsiteY0" fmla="*/ 2403475 h 2403475"/>
              <a:gd name="connsiteX1" fmla="*/ 2047875 w 8658225"/>
              <a:gd name="connsiteY1" fmla="*/ 739775 h 2403475"/>
              <a:gd name="connsiteX2" fmla="*/ 8658225 w 8658225"/>
              <a:gd name="connsiteY2" fmla="*/ 0 h 2403475"/>
              <a:gd name="connsiteX0" fmla="*/ 6263 w 8664488"/>
              <a:gd name="connsiteY0" fmla="*/ 2403475 h 2403475"/>
              <a:gd name="connsiteX1" fmla="*/ 2054138 w 8664488"/>
              <a:gd name="connsiteY1" fmla="*/ 739775 h 2403475"/>
              <a:gd name="connsiteX2" fmla="*/ 8664488 w 8664488"/>
              <a:gd name="connsiteY2" fmla="*/ 0 h 2403475"/>
              <a:gd name="connsiteX0" fmla="*/ 7456 w 8513281"/>
              <a:gd name="connsiteY0" fmla="*/ 2403475 h 2403475"/>
              <a:gd name="connsiteX1" fmla="*/ 1902931 w 8513281"/>
              <a:gd name="connsiteY1" fmla="*/ 739775 h 2403475"/>
              <a:gd name="connsiteX2" fmla="*/ 8513281 w 8513281"/>
              <a:gd name="connsiteY2" fmla="*/ 0 h 2403475"/>
              <a:gd name="connsiteX0" fmla="*/ 1178 w 8507003"/>
              <a:gd name="connsiteY0" fmla="*/ 2403475 h 2403475"/>
              <a:gd name="connsiteX1" fmla="*/ 1896653 w 8507003"/>
              <a:gd name="connsiteY1" fmla="*/ 739775 h 2403475"/>
              <a:gd name="connsiteX2" fmla="*/ 8507003 w 8507003"/>
              <a:gd name="connsiteY2" fmla="*/ 0 h 2403475"/>
            </a:gdLst>
            <a:ahLst/>
            <a:cxnLst>
              <a:cxn ang="0">
                <a:pos x="connsiteX0" y="connsiteY0"/>
              </a:cxn>
              <a:cxn ang="0">
                <a:pos x="connsiteX1" y="connsiteY1"/>
              </a:cxn>
              <a:cxn ang="0">
                <a:pos x="connsiteX2" y="connsiteY2"/>
              </a:cxn>
            </a:cxnLst>
            <a:rect l="l" t="t" r="r" b="b"/>
            <a:pathLst>
              <a:path w="8507003" h="2403475">
                <a:moveTo>
                  <a:pt x="1178" y="2403475"/>
                </a:moveTo>
                <a:cubicBezTo>
                  <a:pt x="-27926" y="1675342"/>
                  <a:pt x="479016" y="1140354"/>
                  <a:pt x="1896653" y="739775"/>
                </a:cubicBezTo>
                <a:cubicBezTo>
                  <a:pt x="3314291" y="339196"/>
                  <a:pt x="7198639" y="125016"/>
                  <a:pt x="8507003" y="0"/>
                </a:cubicBezTo>
              </a:path>
            </a:pathLst>
          </a:custGeom>
          <a:noFill/>
          <a:ln w="254000">
            <a:solidFill>
              <a:schemeClr val="accent4"/>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6178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0"/>
            <a:ext cx="19443938" cy="7467600"/>
          </a:xfrm>
          <a:prstGeom prst="rect">
            <a:avLst/>
          </a:prstGeom>
        </p:spPr>
      </p:pic>
      <p:sp>
        <p:nvSpPr>
          <p:cNvPr id="11" name="Rectangle 10"/>
          <p:cNvSpPr/>
          <p:nvPr/>
        </p:nvSpPr>
        <p:spPr>
          <a:xfrm>
            <a:off x="9906000" y="6704112"/>
            <a:ext cx="2286000" cy="153888"/>
          </a:xfrm>
          <a:prstGeom prst="rect">
            <a:avLst/>
          </a:prstGeom>
        </p:spPr>
        <p:txBody>
          <a:bodyPr wrap="square">
            <a:spAutoFit/>
          </a:bodyPr>
          <a:lstStyle/>
          <a:p>
            <a:pPr algn="r"/>
            <a:r>
              <a:rPr lang="en-US" sz="400" dirty="0">
                <a:solidFill>
                  <a:schemeClr val="bg1"/>
                </a:solidFill>
                <a:latin typeface="Segoe UI Light" panose="020B0502040204020203" pitchFamily="34" charset="0"/>
                <a:cs typeface="Trebuchet MS"/>
              </a:rPr>
              <a:t>Image Source: </a:t>
            </a:r>
            <a:r>
              <a:rPr lang="en-US" sz="400" dirty="0">
                <a:solidFill>
                  <a:schemeClr val="bg1"/>
                </a:solidFill>
                <a:latin typeface="Segoe UI Light" panose="020B0502040204020203" pitchFamily="34" charset="0"/>
              </a:rPr>
              <a:t>https://www.flickr.com/photos/gdodge/15336815438</a:t>
            </a:r>
            <a:endParaRPr lang="en-US" sz="400" dirty="0">
              <a:solidFill>
                <a:schemeClr val="bg1"/>
              </a:solidFill>
              <a:latin typeface="Segoe UI Light" panose="020B0502040204020203" pitchFamily="34" charset="0"/>
              <a:cs typeface="Trebuchet MS"/>
            </a:endParaRPr>
          </a:p>
        </p:txBody>
      </p:sp>
      <p:sp>
        <p:nvSpPr>
          <p:cNvPr id="8" name="Title 6"/>
          <p:cNvSpPr>
            <a:spLocks noGrp="1"/>
          </p:cNvSpPr>
          <p:nvPr>
            <p:ph type="title"/>
          </p:nvPr>
        </p:nvSpPr>
        <p:spPr>
          <a:xfrm>
            <a:off x="2362200" y="685800"/>
            <a:ext cx="9677400" cy="996978"/>
          </a:xfrm>
        </p:spPr>
        <p:txBody>
          <a:bodyPr>
            <a:noAutofit/>
          </a:bodyPr>
          <a:lstStyle/>
          <a:p>
            <a:r>
              <a:rPr lang="en-US" sz="2800" b="1"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If we really want to address affordability and equity challenges, action is needed by an engaged public and by all levels of government. Only the most aggressive policies will be sufficient to deal with our housing crisis.</a:t>
            </a:r>
          </a:p>
        </p:txBody>
      </p:sp>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4800" y="280414"/>
            <a:ext cx="1847092" cy="1700787"/>
          </a:xfrm>
          <a:prstGeom prst="rect">
            <a:avLst/>
          </a:prstGeom>
        </p:spPr>
      </p:pic>
      <p:sp>
        <p:nvSpPr>
          <p:cNvPr id="5" name="Right Arrow 4"/>
          <p:cNvSpPr/>
          <p:nvPr/>
        </p:nvSpPr>
        <p:spPr>
          <a:xfrm>
            <a:off x="3937000" y="3849469"/>
            <a:ext cx="5562600" cy="838200"/>
          </a:xfrm>
          <a:prstGeom prst="rightArrow">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Housing: +12%</a:t>
            </a:r>
          </a:p>
        </p:txBody>
      </p:sp>
      <p:sp>
        <p:nvSpPr>
          <p:cNvPr id="9" name="Right Arrow 8"/>
          <p:cNvSpPr/>
          <p:nvPr/>
        </p:nvSpPr>
        <p:spPr>
          <a:xfrm>
            <a:off x="9499600" y="4524563"/>
            <a:ext cx="609600" cy="838200"/>
          </a:xfrm>
          <a:prstGeom prst="rightArrow">
            <a:avLst>
              <a:gd name="adj1" fmla="val 50000"/>
              <a:gd name="adj2" fmla="val 68750"/>
            </a:avLst>
          </a:prstGeom>
          <a:solidFill>
            <a:schemeClr val="accent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3937000" y="5297269"/>
            <a:ext cx="6172200" cy="838200"/>
          </a:xfrm>
          <a:prstGeom prst="rightArrow">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Housing + Transportation: +13%</a:t>
            </a:r>
          </a:p>
        </p:txBody>
      </p:sp>
      <p:sp>
        <p:nvSpPr>
          <p:cNvPr id="14" name="TextBox 13"/>
          <p:cNvSpPr txBox="1"/>
          <p:nvPr/>
        </p:nvSpPr>
        <p:spPr>
          <a:xfrm>
            <a:off x="6705600" y="4620498"/>
            <a:ext cx="2743200" cy="646331"/>
          </a:xfrm>
          <a:prstGeom prst="rect">
            <a:avLst/>
          </a:prstGeom>
          <a:noFill/>
        </p:spPr>
        <p:txBody>
          <a:bodyPr wrap="square" rtlCol="0">
            <a:spAutoFit/>
          </a:bodyPr>
          <a:lstStyle/>
          <a:p>
            <a:pPr algn="r"/>
            <a:r>
              <a:rPr lang="en-US"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Transportation:</a:t>
            </a:r>
          </a:p>
          <a:p>
            <a:pPr algn="r"/>
            <a:r>
              <a:rPr lang="en-US"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+1%</a:t>
            </a:r>
          </a:p>
        </p:txBody>
      </p:sp>
      <p:sp>
        <p:nvSpPr>
          <p:cNvPr id="15" name="TextBox 14"/>
          <p:cNvSpPr txBox="1"/>
          <p:nvPr/>
        </p:nvSpPr>
        <p:spPr>
          <a:xfrm>
            <a:off x="381000" y="4313872"/>
            <a:ext cx="1796292" cy="1477328"/>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Housing + Transportation Costs</a:t>
            </a:r>
          </a:p>
          <a:p>
            <a:pPr algn="ctr"/>
            <a:r>
              <a:rPr lang="en-US"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(as a share of income)*</a:t>
            </a:r>
          </a:p>
        </p:txBody>
      </p:sp>
      <p:sp>
        <p:nvSpPr>
          <p:cNvPr id="16" name="TextBox 15"/>
          <p:cNvSpPr txBox="1"/>
          <p:nvPr/>
        </p:nvSpPr>
        <p:spPr>
          <a:xfrm>
            <a:off x="304800" y="6550223"/>
            <a:ext cx="4199697" cy="307777"/>
          </a:xfrm>
          <a:prstGeom prst="rect">
            <a:avLst/>
          </a:prstGeom>
          <a:noFill/>
        </p:spPr>
        <p:txBody>
          <a:bodyPr wrap="square" rtlCol="0">
            <a:spAutoFit/>
          </a:bodyPr>
          <a:lstStyle/>
          <a:p>
            <a:r>
              <a:rPr lang="en-US" sz="1400" i="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 for lower-income households</a:t>
            </a:r>
          </a:p>
        </p:txBody>
      </p:sp>
      <p:sp>
        <p:nvSpPr>
          <p:cNvPr id="17" name="TextBox 16"/>
          <p:cNvSpPr txBox="1"/>
          <p:nvPr/>
        </p:nvSpPr>
        <p:spPr>
          <a:xfrm>
            <a:off x="2286000" y="5830669"/>
            <a:ext cx="1447800"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2005</a:t>
            </a:r>
          </a:p>
        </p:txBody>
      </p:sp>
      <p:sp>
        <p:nvSpPr>
          <p:cNvPr id="18" name="TextBox 17"/>
          <p:cNvSpPr txBox="1"/>
          <p:nvPr/>
        </p:nvSpPr>
        <p:spPr>
          <a:xfrm>
            <a:off x="10439400" y="5830669"/>
            <a:ext cx="1447800"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2040</a:t>
            </a:r>
          </a:p>
        </p:txBody>
      </p:sp>
      <p:sp>
        <p:nvSpPr>
          <p:cNvPr id="19" name="Oval 18"/>
          <p:cNvSpPr/>
          <p:nvPr/>
        </p:nvSpPr>
        <p:spPr>
          <a:xfrm>
            <a:off x="2209800" y="4192368"/>
            <a:ext cx="1600200" cy="16002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Segoe UI" panose="020B0502040204020203" pitchFamily="34" charset="0"/>
                <a:ea typeface="Segoe UI" panose="020B0502040204020203" pitchFamily="34" charset="0"/>
                <a:cs typeface="Segoe UI" panose="020B0502040204020203" pitchFamily="34" charset="0"/>
              </a:rPr>
              <a:t>54% </a:t>
            </a:r>
            <a:r>
              <a:rPr lang="en-US" sz="1600" dirty="0">
                <a:solidFill>
                  <a:schemeClr val="tx1"/>
                </a:solidFill>
                <a:latin typeface="Segoe UI" panose="020B0502040204020203" pitchFamily="34" charset="0"/>
                <a:ea typeface="Segoe UI" panose="020B0502040204020203" pitchFamily="34" charset="0"/>
                <a:cs typeface="Segoe UI" panose="020B0502040204020203" pitchFamily="34" charset="0"/>
              </a:rPr>
              <a:t>of household income</a:t>
            </a:r>
            <a:endParaRPr lang="en-US" sz="3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Oval 19"/>
          <p:cNvSpPr/>
          <p:nvPr/>
        </p:nvSpPr>
        <p:spPr>
          <a:xfrm>
            <a:off x="10363200" y="4202854"/>
            <a:ext cx="1600200" cy="16002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Segoe UI" panose="020B0502040204020203" pitchFamily="34" charset="0"/>
                <a:ea typeface="Segoe UI" panose="020B0502040204020203" pitchFamily="34" charset="0"/>
                <a:cs typeface="Segoe UI" panose="020B0502040204020203" pitchFamily="34" charset="0"/>
              </a:rPr>
              <a:t>67%</a:t>
            </a:r>
          </a:p>
          <a:p>
            <a:pPr algn="ctr"/>
            <a:r>
              <a:rPr lang="en-US" sz="1600" dirty="0">
                <a:solidFill>
                  <a:prstClr val="black"/>
                </a:solidFill>
                <a:latin typeface="Segoe UI" panose="020B0502040204020203" pitchFamily="34" charset="0"/>
                <a:ea typeface="Segoe UI" panose="020B0502040204020203" pitchFamily="34" charset="0"/>
                <a:cs typeface="Segoe UI" panose="020B0502040204020203" pitchFamily="34" charset="0"/>
              </a:rPr>
              <a:t>of household income</a:t>
            </a:r>
            <a:endParaRPr lang="en-US" sz="36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p:nvSpPr>
        <p:spPr>
          <a:xfrm>
            <a:off x="11277600" y="-37496"/>
            <a:ext cx="914400" cy="307777"/>
          </a:xfrm>
          <a:prstGeom prst="rect">
            <a:avLst/>
          </a:prstGeom>
          <a:noFill/>
        </p:spPr>
        <p:txBody>
          <a:bodyPr wrap="square" rtlCol="0">
            <a:spAutoFit/>
          </a:bodyPr>
          <a:lstStyle/>
          <a:p>
            <a:pPr algn="r"/>
            <a:r>
              <a:rPr lang="en-US" sz="1400" dirty="0">
                <a:solidFill>
                  <a:schemeClr val="bg1"/>
                </a:solidFill>
              </a:rPr>
              <a:t>36</a:t>
            </a:r>
          </a:p>
        </p:txBody>
      </p:sp>
    </p:spTree>
    <p:extLst>
      <p:ext uri="{BB962C8B-B14F-4D97-AF65-F5344CB8AC3E}">
        <p14:creationId xmlns:p14="http://schemas.microsoft.com/office/powerpoint/2010/main" val="1649312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904240"/>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246931" y="69144"/>
            <a:ext cx="876965" cy="807502"/>
          </a:xfrm>
          <a:prstGeom prst="rect">
            <a:avLst/>
          </a:prstGeom>
        </p:spPr>
      </p:pic>
      <p:sp>
        <p:nvSpPr>
          <p:cNvPr id="18" name="TextBox 17"/>
          <p:cNvSpPr txBox="1"/>
          <p:nvPr/>
        </p:nvSpPr>
        <p:spPr>
          <a:xfrm>
            <a:off x="76200" y="-2196"/>
            <a:ext cx="10972800" cy="923330"/>
          </a:xfrm>
          <a:prstGeom prst="rect">
            <a:avLst/>
          </a:prstGeom>
          <a:noFill/>
        </p:spPr>
        <p:txBody>
          <a:bodyPr wrap="square" rtlCol="0" anchor="ctr">
            <a:spAutoFit/>
          </a:bodyPr>
          <a:lstStyle/>
          <a:p>
            <a:r>
              <a:rPr lang="en-US" sz="2700" b="1" dirty="0">
                <a:solidFill>
                  <a:schemeClr val="bg1"/>
                </a:solidFill>
                <a:latin typeface="Segoe UI" panose="020B0502040204020203" pitchFamily="34" charset="0"/>
                <a:ea typeface="Segoe UI" panose="020B0502040204020203" pitchFamily="34" charset="0"/>
                <a:cs typeface="Segoe UI" panose="020B0502040204020203" pitchFamily="34" charset="0"/>
              </a:rPr>
              <a:t>Fortunately, the region has significant resources for improving our transportation system – especially voter-approved sales taxes.</a:t>
            </a:r>
          </a:p>
        </p:txBody>
      </p:sp>
      <p:sp>
        <p:nvSpPr>
          <p:cNvPr id="10" name="TextBox 9"/>
          <p:cNvSpPr txBox="1"/>
          <p:nvPr/>
        </p:nvSpPr>
        <p:spPr>
          <a:xfrm>
            <a:off x="11049000" y="-37496"/>
            <a:ext cx="1143000" cy="307777"/>
          </a:xfrm>
          <a:prstGeom prst="rect">
            <a:avLst/>
          </a:prstGeom>
          <a:noFill/>
        </p:spPr>
        <p:txBody>
          <a:bodyPr wrap="square" rtlCol="0">
            <a:spAutoFit/>
          </a:bodyPr>
          <a:lstStyle/>
          <a:p>
            <a:pPr algn="r"/>
            <a:r>
              <a:rPr lang="en-US" sz="1400" dirty="0">
                <a:solidFill>
                  <a:schemeClr val="bg1"/>
                </a:solidFill>
              </a:rPr>
              <a:t>22</a:t>
            </a:r>
          </a:p>
        </p:txBody>
      </p:sp>
      <p:graphicFrame>
        <p:nvGraphicFramePr>
          <p:cNvPr id="12" name="Chart 11"/>
          <p:cNvGraphicFramePr/>
          <p:nvPr>
            <p:extLst>
              <p:ext uri="{D42A27DB-BD31-4B8C-83A1-F6EECF244321}">
                <p14:modId xmlns:p14="http://schemas.microsoft.com/office/powerpoint/2010/main" val="1952252998"/>
              </p:ext>
            </p:extLst>
          </p:nvPr>
        </p:nvGraphicFramePr>
        <p:xfrm>
          <a:off x="127149" y="1017245"/>
          <a:ext cx="11683850" cy="3153902"/>
        </p:xfrm>
        <a:graphic>
          <a:graphicData uri="http://schemas.openxmlformats.org/drawingml/2006/chart">
            <c:chart xmlns:c="http://schemas.openxmlformats.org/drawingml/2006/chart" xmlns:r="http://schemas.openxmlformats.org/officeDocument/2006/relationships" r:id="rId4"/>
          </a:graphicData>
        </a:graphic>
      </p:graphicFrame>
      <p:sp>
        <p:nvSpPr>
          <p:cNvPr id="13" name="Right Brace 12"/>
          <p:cNvSpPr/>
          <p:nvPr/>
        </p:nvSpPr>
        <p:spPr>
          <a:xfrm rot="5400000">
            <a:off x="5893304" y="-2328364"/>
            <a:ext cx="388932" cy="11294060"/>
          </a:xfrm>
          <a:prstGeom prst="rightBrace">
            <a:avLst>
              <a:gd name="adj1" fmla="val 287383"/>
              <a:gd name="adj2" fmla="val 50000"/>
            </a:avLst>
          </a:prstGeom>
          <a:noFill/>
          <a:ln w="15875" cap="flat" cmpd="sng" algn="ctr">
            <a:solidFill>
              <a:srgbClr val="009FDA">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a:ea typeface="+mn-ea"/>
              <a:cs typeface="+mn-cs"/>
            </a:endParaRPr>
          </a:p>
        </p:txBody>
      </p:sp>
      <p:sp>
        <p:nvSpPr>
          <p:cNvPr id="14" name="TextBox 13"/>
          <p:cNvSpPr txBox="1"/>
          <p:nvPr/>
        </p:nvSpPr>
        <p:spPr>
          <a:xfrm>
            <a:off x="4905374" y="3581400"/>
            <a:ext cx="2409020" cy="769441"/>
          </a:xfrm>
          <a:prstGeom prst="rect">
            <a:avLst/>
          </a:prstGeom>
          <a:noFill/>
        </p:spPr>
        <p:txBody>
          <a:bodyPr wrap="square" rtlCol="0">
            <a:spAutoFit/>
          </a:bodyPr>
          <a:lstStyle/>
          <a:p>
            <a:pPr algn="ctr" defTabSz="914400"/>
            <a:r>
              <a:rPr lang="en-US" sz="2800" b="1" dirty="0">
                <a:solidFill>
                  <a:srgbClr val="000000"/>
                </a:solidFill>
                <a:latin typeface="Segoe UI" panose="020B0502040204020203" pitchFamily="34" charset="0"/>
                <a:ea typeface="Segoe UI" panose="020B0502040204020203" pitchFamily="34" charset="0"/>
                <a:cs typeface="Segoe UI" panose="020B0502040204020203" pitchFamily="34" charset="0"/>
              </a:rPr>
              <a:t>$309 billion</a:t>
            </a:r>
          </a:p>
          <a:p>
            <a:pPr algn="ctr" defTabSz="914400"/>
            <a:r>
              <a:rPr lang="en-US" sz="1600" dirty="0">
                <a:solidFill>
                  <a:srgbClr val="000000"/>
                </a:solidFill>
                <a:latin typeface="Segoe UI" panose="020B0502040204020203" pitchFamily="34" charset="0"/>
                <a:ea typeface="Segoe UI" panose="020B0502040204020203" pitchFamily="34" charset="0"/>
                <a:cs typeface="Segoe UI" panose="020B0502040204020203" pitchFamily="34" charset="0"/>
              </a:rPr>
              <a:t>Year of Expenditure $</a:t>
            </a:r>
          </a:p>
        </p:txBody>
      </p:sp>
      <p:sp>
        <p:nvSpPr>
          <p:cNvPr id="15" name="TextBox 14"/>
          <p:cNvSpPr txBox="1"/>
          <p:nvPr/>
        </p:nvSpPr>
        <p:spPr>
          <a:xfrm>
            <a:off x="0" y="1007720"/>
            <a:ext cx="12192000" cy="400110"/>
          </a:xfrm>
          <a:prstGeom prst="rect">
            <a:avLst/>
          </a:prstGeom>
          <a:noFill/>
        </p:spPr>
        <p:txBody>
          <a:bodyPr wrap="square" rtlCol="0">
            <a:spAutoFit/>
          </a:bodyPr>
          <a:lstStyle/>
          <a:p>
            <a:pPr algn="ctr" defTabSz="914400"/>
            <a:r>
              <a:rPr lang="en-US" sz="2000" b="1" u="sng" dirty="0">
                <a:solidFill>
                  <a:srgbClr val="000000"/>
                </a:solidFill>
                <a:latin typeface="Segoe UI" panose="020B0502040204020203" pitchFamily="34" charset="0"/>
                <a:ea typeface="Segoe UI" panose="020B0502040204020203" pitchFamily="34" charset="0"/>
                <a:cs typeface="Segoe UI" panose="020B0502040204020203" pitchFamily="34" charset="0"/>
              </a:rPr>
              <a:t>Revenue Envelope for Plan Bay Area 2040</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23634" b="44057"/>
          <a:stretch/>
        </p:blipFill>
        <p:spPr>
          <a:xfrm>
            <a:off x="0" y="4419108"/>
            <a:ext cx="12192000" cy="2514600"/>
          </a:xfrm>
          <a:prstGeom prst="rect">
            <a:avLst/>
          </a:prstGeom>
        </p:spPr>
      </p:pic>
      <p:sp>
        <p:nvSpPr>
          <p:cNvPr id="16" name="Rectangle 15"/>
          <p:cNvSpPr/>
          <p:nvPr/>
        </p:nvSpPr>
        <p:spPr>
          <a:xfrm>
            <a:off x="9906000" y="6704112"/>
            <a:ext cx="2286000" cy="153888"/>
          </a:xfrm>
          <a:prstGeom prst="rect">
            <a:avLst/>
          </a:prstGeom>
        </p:spPr>
        <p:txBody>
          <a:bodyPr wrap="square">
            <a:spAutoFit/>
          </a:bodyPr>
          <a:lstStyle/>
          <a:p>
            <a:pPr algn="r"/>
            <a:r>
              <a:rPr lang="en-US" sz="400" dirty="0">
                <a:solidFill>
                  <a:schemeClr val="bg1"/>
                </a:solidFill>
                <a:latin typeface="Segoe UI Light" panose="020B0502040204020203" pitchFamily="34" charset="0"/>
                <a:cs typeface="Trebuchet MS"/>
              </a:rPr>
              <a:t>Image Source: </a:t>
            </a:r>
            <a:r>
              <a:rPr lang="en-US" sz="400" dirty="0">
                <a:solidFill>
                  <a:schemeClr val="bg1"/>
                </a:solidFill>
                <a:latin typeface="Segoe UI Light" panose="020B0502040204020203" pitchFamily="34" charset="0"/>
              </a:rPr>
              <a:t>https://www.flickr.com/photos/beejjorgensen/3495038</a:t>
            </a:r>
            <a:endParaRPr lang="en-US" sz="400" dirty="0">
              <a:solidFill>
                <a:schemeClr val="bg1"/>
              </a:solidFill>
              <a:latin typeface="Segoe UI Light" panose="020B0502040204020203" pitchFamily="34" charset="0"/>
              <a:cs typeface="Trebuchet MS"/>
            </a:endParaRPr>
          </a:p>
        </p:txBody>
      </p:sp>
      <p:cxnSp>
        <p:nvCxnSpPr>
          <p:cNvPr id="17" name="Straight Connector 16"/>
          <p:cNvCxnSpPr/>
          <p:nvPr/>
        </p:nvCxnSpPr>
        <p:spPr>
          <a:xfrm>
            <a:off x="0" y="4419600"/>
            <a:ext cx="12191999" cy="0"/>
          </a:xfrm>
          <a:prstGeom prst="line">
            <a:avLst/>
          </a:prstGeom>
          <a:ln w="76200">
            <a:solidFill>
              <a:srgbClr val="00AD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428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9600"/>
            <a:ext cx="12192000" cy="8128000"/>
          </a:xfrm>
          <a:prstGeom prst="rect">
            <a:avLst/>
          </a:prstGeom>
        </p:spPr>
      </p:pic>
      <p:sp>
        <p:nvSpPr>
          <p:cNvPr id="11" name="Rectangle 10"/>
          <p:cNvSpPr/>
          <p:nvPr/>
        </p:nvSpPr>
        <p:spPr>
          <a:xfrm>
            <a:off x="9906000" y="6704112"/>
            <a:ext cx="2286000" cy="153888"/>
          </a:xfrm>
          <a:prstGeom prst="rect">
            <a:avLst/>
          </a:prstGeom>
        </p:spPr>
        <p:txBody>
          <a:bodyPr wrap="square">
            <a:spAutoFit/>
          </a:bodyPr>
          <a:lstStyle/>
          <a:p>
            <a:pPr algn="r"/>
            <a:r>
              <a:rPr lang="en-US" sz="400" dirty="0">
                <a:solidFill>
                  <a:schemeClr val="bg1"/>
                </a:solidFill>
                <a:latin typeface="Segoe UI Light" panose="020B0502040204020203" pitchFamily="34" charset="0"/>
                <a:cs typeface="Trebuchet MS"/>
              </a:rPr>
              <a:t>Image Source: </a:t>
            </a:r>
            <a:r>
              <a:rPr lang="en-US" sz="400" dirty="0">
                <a:solidFill>
                  <a:schemeClr val="bg1"/>
                </a:solidFill>
                <a:latin typeface="Segoe UI Light" panose="020B0502040204020203" pitchFamily="34" charset="0"/>
              </a:rPr>
              <a:t>https://www.flickr.com/photos/arballoimages/9656613352</a:t>
            </a:r>
            <a:endParaRPr lang="en-US" sz="400" dirty="0">
              <a:solidFill>
                <a:schemeClr val="bg1"/>
              </a:solidFill>
              <a:latin typeface="Segoe UI Light" panose="020B0502040204020203" pitchFamily="34" charset="0"/>
              <a:cs typeface="Trebuchet MS"/>
            </a:endParaRPr>
          </a:p>
        </p:txBody>
      </p:sp>
      <p:sp>
        <p:nvSpPr>
          <p:cNvPr id="8" name="Title 6"/>
          <p:cNvSpPr>
            <a:spLocks noGrp="1"/>
          </p:cNvSpPr>
          <p:nvPr>
            <p:ph type="title"/>
          </p:nvPr>
        </p:nvSpPr>
        <p:spPr>
          <a:xfrm>
            <a:off x="2362200" y="685800"/>
            <a:ext cx="9677400" cy="996978"/>
          </a:xfrm>
        </p:spPr>
        <p:txBody>
          <a:bodyPr>
            <a:noAutofit/>
          </a:bodyPr>
          <a:lstStyle/>
          <a:p>
            <a: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r>
            <a:b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en-US" sz="32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r>
            <a:br>
              <a:rPr lang="en-US" sz="32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r>
            <a:b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en-US" sz="32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r>
            <a:br>
              <a:rPr lang="en-US" sz="32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r>
            <a:b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en-US" sz="32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r>
            <a:br>
              <a:rPr lang="en-US" sz="32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r>
            <a:b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Potential Tools:</a:t>
            </a:r>
            <a:b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en-US" sz="32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Bay Area Legislative Platform ?</a:t>
            </a:r>
            <a:b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en-US" sz="32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Regional Housing Trust Fund ?</a:t>
            </a:r>
            <a:b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en-US" sz="32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 New TOD Policy for Discretionary $ ?</a:t>
            </a:r>
            <a:b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en-US" sz="32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 Jobs Housing Linkage Fee ?</a:t>
            </a:r>
            <a:b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en-US" sz="32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r>
            <a:b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2017</a:t>
            </a:r>
            <a: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t>
            </a:r>
            <a: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CASA - Committee for Affordable and Sustainable </a:t>
            </a:r>
            <a: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Accomodations</a:t>
            </a:r>
            <a: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r>
            <a:b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en-US" sz="32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r>
            <a:br>
              <a:rPr lang="en-US" sz="32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Bay Area Regional Strategy for Housing</a:t>
            </a:r>
            <a: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r>
            <a:br>
              <a:rPr lang="en-US" sz="3200" b="1" dirty="0" smtClean="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endParaRPr lang="en-US" sz="3200" b="1" dirty="0">
              <a:solidFill>
                <a:schemeClr val="bg1"/>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4800" y="280414"/>
            <a:ext cx="1847092" cy="1700787"/>
          </a:xfrm>
          <a:prstGeom prst="rect">
            <a:avLst/>
          </a:prstGeom>
        </p:spPr>
      </p:pic>
      <p:sp>
        <p:nvSpPr>
          <p:cNvPr id="21" name="TextBox 20"/>
          <p:cNvSpPr txBox="1"/>
          <p:nvPr/>
        </p:nvSpPr>
        <p:spPr>
          <a:xfrm>
            <a:off x="11277600" y="-37496"/>
            <a:ext cx="914400" cy="307777"/>
          </a:xfrm>
          <a:prstGeom prst="rect">
            <a:avLst/>
          </a:prstGeom>
          <a:noFill/>
        </p:spPr>
        <p:txBody>
          <a:bodyPr wrap="square" rtlCol="0">
            <a:spAutoFit/>
          </a:bodyPr>
          <a:lstStyle/>
          <a:p>
            <a:pPr algn="r"/>
            <a:r>
              <a:rPr lang="en-US" sz="1400" dirty="0">
                <a:solidFill>
                  <a:schemeClr val="bg1"/>
                </a:solidFill>
              </a:rPr>
              <a:t>37</a:t>
            </a:r>
          </a:p>
        </p:txBody>
      </p:sp>
    </p:spTree>
    <p:extLst>
      <p:ext uri="{BB962C8B-B14F-4D97-AF65-F5344CB8AC3E}">
        <p14:creationId xmlns:p14="http://schemas.microsoft.com/office/powerpoint/2010/main" val="1335530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BA 2040">
    <a:dk1>
      <a:srgbClr val="000000"/>
    </a:dk1>
    <a:lt1>
      <a:srgbClr val="FFFFFF"/>
    </a:lt1>
    <a:dk2>
      <a:srgbClr val="C0C0C0"/>
    </a:dk2>
    <a:lt2>
      <a:srgbClr val="009FDA"/>
    </a:lt2>
    <a:accent1>
      <a:srgbClr val="009FDA"/>
    </a:accent1>
    <a:accent2>
      <a:srgbClr val="BB133E"/>
    </a:accent2>
    <a:accent3>
      <a:srgbClr val="E16319"/>
    </a:accent3>
    <a:accent4>
      <a:srgbClr val="FFB610"/>
    </a:accent4>
    <a:accent5>
      <a:srgbClr val="3F9C35"/>
    </a:accent5>
    <a:accent6>
      <a:srgbClr val="7AB800"/>
    </a:accent6>
    <a:hlink>
      <a:srgbClr val="009FDA"/>
    </a:hlink>
    <a:folHlink>
      <a:srgbClr val="009FDA"/>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BA 2040">
    <a:dk1>
      <a:srgbClr val="000000"/>
    </a:dk1>
    <a:lt1>
      <a:srgbClr val="FFFFFF"/>
    </a:lt1>
    <a:dk2>
      <a:srgbClr val="C0C0C0"/>
    </a:dk2>
    <a:lt2>
      <a:srgbClr val="009FDA"/>
    </a:lt2>
    <a:accent1>
      <a:srgbClr val="009FDA"/>
    </a:accent1>
    <a:accent2>
      <a:srgbClr val="BB133E"/>
    </a:accent2>
    <a:accent3>
      <a:srgbClr val="E16319"/>
    </a:accent3>
    <a:accent4>
      <a:srgbClr val="FFB610"/>
    </a:accent4>
    <a:accent5>
      <a:srgbClr val="3F9C35"/>
    </a:accent5>
    <a:accent6>
      <a:srgbClr val="7AB800"/>
    </a:accent6>
    <a:hlink>
      <a:srgbClr val="009FDA"/>
    </a:hlink>
    <a:folHlink>
      <a:srgbClr val="009FD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55821</TotalTime>
  <Words>1405</Words>
  <Application>Microsoft Office PowerPoint</Application>
  <PresentationFormat>Widescreen</PresentationFormat>
  <Paragraphs>128</Paragraphs>
  <Slides>7</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Calibri</vt:lpstr>
      <vt:lpstr>Calibri Light</vt:lpstr>
      <vt:lpstr>Segoe UI</vt:lpstr>
      <vt:lpstr>Segoe UI Light</vt:lpstr>
      <vt:lpstr>Segoe UI Semibold</vt:lpstr>
      <vt:lpstr>Segoe UI Semilight</vt:lpstr>
      <vt:lpstr>Trebuchet MS</vt:lpstr>
      <vt:lpstr>Office Theme</vt:lpstr>
      <vt:lpstr>1_Office Theme</vt:lpstr>
      <vt:lpstr>San Francisco Bay Area’s Chronic Housing shortfall long term challenge – requires a new approach</vt:lpstr>
      <vt:lpstr>PowerPoint Presentation</vt:lpstr>
      <vt:lpstr>PowerPoint Presentation</vt:lpstr>
      <vt:lpstr>PowerPoint Presentation</vt:lpstr>
      <vt:lpstr>If we really want to address affordability and equity challenges, action is needed by an engaged public and by all levels of government. Only the most aggressive policies will be sufficient to deal with our housing crisis.</vt:lpstr>
      <vt:lpstr>PowerPoint Presentation</vt:lpstr>
      <vt:lpstr>       Potential Tools:  - Bay Area Legislative Platform ?  - Regional Housing Trust Fund ?         - New TOD Policy for Discretionary $ ?         - Jobs Housing Linkage Fee ?          2017: CASA - Committee for Affordable and Sustainable Accomodations  - Bay Area Regional Strategy for Housing </vt:lpstr>
    </vt:vector>
  </TitlesOfParts>
  <Company>MTC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Performance-Based Planning in the San Francisco Bay Area</dc:title>
  <dc:creator>Dave Vautin</dc:creator>
  <cp:lastModifiedBy>Ken Kirkey</cp:lastModifiedBy>
  <cp:revision>1540</cp:revision>
  <cp:lastPrinted>2016-09-01T18:09:57Z</cp:lastPrinted>
  <dcterms:created xsi:type="dcterms:W3CDTF">2012-12-27T18:25:27Z</dcterms:created>
  <dcterms:modified xsi:type="dcterms:W3CDTF">2017-01-27T16:34:43Z</dcterms:modified>
</cp:coreProperties>
</file>