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84" r:id="rId4"/>
    <p:sldId id="283" r:id="rId5"/>
    <p:sldId id="276" r:id="rId6"/>
    <p:sldId id="277" r:id="rId7"/>
    <p:sldId id="278" r:id="rId8"/>
    <p:sldId id="282" r:id="rId9"/>
    <p:sldId id="285" r:id="rId10"/>
    <p:sldId id="279" r:id="rId11"/>
    <p:sldId id="286" r:id="rId12"/>
    <p:sldId id="281" r:id="rId13"/>
    <p:sldId id="287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">
          <p15:clr>
            <a:srgbClr val="A4A3A4"/>
          </p15:clr>
        </p15:guide>
        <p15:guide id="2" orient="horz" pos="3872">
          <p15:clr>
            <a:srgbClr val="A4A3A4"/>
          </p15:clr>
        </p15:guide>
        <p15:guide id="3" orient="horz" pos="719">
          <p15:clr>
            <a:srgbClr val="A4A3A4"/>
          </p15:clr>
        </p15:guide>
        <p15:guide id="4" orient="horz" pos="948">
          <p15:clr>
            <a:srgbClr val="A4A3A4"/>
          </p15:clr>
        </p15:guide>
        <p15:guide id="5" orient="horz" pos="4156">
          <p15:clr>
            <a:srgbClr val="A4A3A4"/>
          </p15:clr>
        </p15:guide>
        <p15:guide id="6" orient="horz" pos="150">
          <p15:clr>
            <a:srgbClr val="A4A3A4"/>
          </p15:clr>
        </p15:guide>
        <p15:guide id="7" orient="horz" pos="1796">
          <p15:clr>
            <a:srgbClr val="A4A3A4"/>
          </p15:clr>
        </p15:guide>
        <p15:guide id="8" orient="horz" pos="2609">
          <p15:clr>
            <a:srgbClr val="A4A3A4"/>
          </p15:clr>
        </p15:guide>
        <p15:guide id="9" orient="horz" pos="2101">
          <p15:clr>
            <a:srgbClr val="A4A3A4"/>
          </p15:clr>
        </p15:guide>
        <p15:guide id="10" pos="2880">
          <p15:clr>
            <a:srgbClr val="A4A3A4"/>
          </p15:clr>
        </p15:guide>
        <p15:guide id="11" pos="295">
          <p15:clr>
            <a:srgbClr val="A4A3A4"/>
          </p15:clr>
        </p15:guide>
        <p15:guide id="12" pos="5492">
          <p15:clr>
            <a:srgbClr val="A4A3A4"/>
          </p15:clr>
        </p15:guide>
        <p15:guide id="13" pos="4876">
          <p15:clr>
            <a:srgbClr val="A4A3A4"/>
          </p15:clr>
        </p15:guide>
        <p15:guide id="14" pos="4706">
          <p15:clr>
            <a:srgbClr val="A4A3A4"/>
          </p15:clr>
        </p15:guide>
        <p15:guide id="15" pos="145">
          <p15:clr>
            <a:srgbClr val="A4A3A4"/>
          </p15:clr>
        </p15:guide>
        <p15:guide id="16" pos="5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E1EF"/>
    <a:srgbClr val="E1E4E1"/>
    <a:srgbClr val="EFF0EF"/>
    <a:srgbClr val="878584"/>
    <a:srgbClr val="F2F3F2"/>
    <a:srgbClr val="C02418"/>
    <a:srgbClr val="373833"/>
    <a:srgbClr val="C45B15"/>
    <a:srgbClr val="B5D324"/>
    <a:srgbClr val="4F77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1074" y="612"/>
      </p:cViewPr>
      <p:guideLst>
        <p:guide orient="horz" pos="238"/>
        <p:guide orient="horz" pos="3872"/>
        <p:guide orient="horz" pos="719"/>
        <p:guide orient="horz" pos="948"/>
        <p:guide orient="horz" pos="4156"/>
        <p:guide orient="horz" pos="150"/>
        <p:guide orient="horz" pos="1796"/>
        <p:guide orient="horz" pos="2609"/>
        <p:guide orient="horz" pos="2101"/>
        <p:guide pos="2880"/>
        <p:guide pos="295"/>
        <p:guide pos="5492"/>
        <p:guide pos="4876"/>
        <p:guide pos="4706"/>
        <p:guide pos="145"/>
        <p:guide pos="56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Bayview</a:t>
            </a:r>
            <a:r>
              <a:rPr lang="en-US" baseline="0" dirty="0" smtClean="0"/>
              <a:t> Hunters Point Neighborhood</a:t>
            </a:r>
            <a:endParaRPr lang="en-US" dirty="0"/>
          </a:p>
        </c:rich>
      </c:tx>
      <c:layout>
        <c:manualLayout>
          <c:xMode val="edge"/>
          <c:yMode val="edge"/>
          <c:x val="6.5126747962445358E-2"/>
          <c:y val="1.17325084364454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2273925919915615E-2"/>
          <c:y val="0.13696017997750282"/>
          <c:w val="0.94772607408008436"/>
          <c:h val="0.7988017997750280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African American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2013</c:v>
                </c:pt>
                <c:pt idx="4">
                  <c:v>2016 est.</c:v>
                </c:pt>
                <c:pt idx="5">
                  <c:v>2020 Est.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65</c:v>
                </c:pt>
                <c:pt idx="1">
                  <c:v>48</c:v>
                </c:pt>
                <c:pt idx="2">
                  <c:v>33</c:v>
                </c:pt>
                <c:pt idx="3">
                  <c:v>17</c:v>
                </c:pt>
                <c:pt idx="4">
                  <c:v>15</c:v>
                </c:pt>
                <c:pt idx="5">
                  <c:v>10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67957488"/>
        <c:axId val="567959056"/>
      </c:lineChart>
      <c:catAx>
        <c:axId val="567957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959056"/>
        <c:crosses val="autoZero"/>
        <c:auto val="1"/>
        <c:lblAlgn val="ctr"/>
        <c:lblOffset val="100"/>
        <c:noMultiLvlLbl val="0"/>
      </c:catAx>
      <c:valAx>
        <c:axId val="56795905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67957488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Oakland</a:t>
            </a:r>
            <a:endParaRPr lang="en-US" dirty="0"/>
          </a:p>
        </c:rich>
      </c:tx>
      <c:layout>
        <c:manualLayout>
          <c:xMode val="edge"/>
          <c:yMode val="edge"/>
          <c:x val="6.5126747962445358E-2"/>
          <c:y val="1.17325084364454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41378640320628E-2"/>
          <c:y val="0.11696017997750281"/>
          <c:w val="0.91382910469524647"/>
          <c:h val="0.7443978877640294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African American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2013</c:v>
                </c:pt>
                <c:pt idx="4">
                  <c:v>2016 est.</c:v>
                </c:pt>
                <c:pt idx="5">
                  <c:v>2020 Est.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65</c:v>
                </c:pt>
                <c:pt idx="1">
                  <c:v>48</c:v>
                </c:pt>
                <c:pt idx="2">
                  <c:v>33</c:v>
                </c:pt>
                <c:pt idx="3">
                  <c:v>17</c:v>
                </c:pt>
                <c:pt idx="4">
                  <c:v>15</c:v>
                </c:pt>
                <c:pt idx="5">
                  <c:v>10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05428240"/>
        <c:axId val="505423144"/>
      </c:lineChart>
      <c:catAx>
        <c:axId val="50542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423144"/>
        <c:crosses val="autoZero"/>
        <c:auto val="1"/>
        <c:lblAlgn val="ctr"/>
        <c:lblOffset val="100"/>
        <c:noMultiLvlLbl val="0"/>
      </c:catAx>
      <c:valAx>
        <c:axId val="50542314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05428240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Mission Neighborhood</a:t>
            </a:r>
            <a:endParaRPr lang="en-US" dirty="0"/>
          </a:p>
        </c:rich>
      </c:tx>
      <c:layout>
        <c:manualLayout>
          <c:xMode val="edge"/>
          <c:yMode val="edge"/>
          <c:x val="0.47108650287971954"/>
          <c:y val="4.23221179720707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4358253804846842E-2"/>
          <c:y val="0.10870181901796024"/>
          <c:w val="0.92737319495840409"/>
          <c:h val="0.8169874566573190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Latino</c:v>
                </c:pt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4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2013</c:v>
                </c:pt>
                <c:pt idx="4">
                  <c:v>2016 est.</c:v>
                </c:pt>
                <c:pt idx="5">
                  <c:v>2020 Est.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50</c:v>
                </c:pt>
                <c:pt idx="1">
                  <c:v>50</c:v>
                </c:pt>
                <c:pt idx="2">
                  <c:v>45</c:v>
                </c:pt>
                <c:pt idx="3">
                  <c:v>38</c:v>
                </c:pt>
                <c:pt idx="4">
                  <c:v>33</c:v>
                </c:pt>
                <c:pt idx="5">
                  <c:v>25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05143904"/>
        <c:axId val="505142728"/>
      </c:lineChart>
      <c:catAx>
        <c:axId val="505143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142728"/>
        <c:crosses val="autoZero"/>
        <c:auto val="1"/>
        <c:lblAlgn val="ctr"/>
        <c:lblOffset val="100"/>
        <c:noMultiLvlLbl val="0"/>
      </c:catAx>
      <c:valAx>
        <c:axId val="50514272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05143904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3.7388891824763515E-2"/>
          <c:y val="6.5764853256979242E-2"/>
          <c:w val="0.77004069122232199"/>
          <c:h val="0.889527738010021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African American</c:v>
                </c:pt>
              </c:strCache>
            </c:strRef>
          </c:tx>
          <c:spPr>
            <a:ln w="28575" cap="rnd" cmpd="sng" algn="ctr">
              <a:solidFill>
                <a:schemeClr val="accent1">
                  <a:shade val="76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2013</c:v>
                </c:pt>
                <c:pt idx="4">
                  <c:v>2016 est.</c:v>
                </c:pt>
                <c:pt idx="5">
                  <c:v>2020 Est.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65</c:v>
                </c:pt>
                <c:pt idx="1">
                  <c:v>48</c:v>
                </c:pt>
                <c:pt idx="2">
                  <c:v>33</c:v>
                </c:pt>
                <c:pt idx="3">
                  <c:v>17</c:v>
                </c:pt>
                <c:pt idx="4">
                  <c:v>15</c:v>
                </c:pt>
                <c:pt idx="5">
                  <c:v>10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Latino</c:v>
                </c:pt>
              </c:strCache>
            </c:strRef>
          </c:tx>
          <c:spPr>
            <a:ln w="28575" cap="rnd" cmpd="sng" algn="ctr">
              <a:gradFill>
                <a:gsLst>
                  <a:gs pos="0">
                    <a:schemeClr val="accent4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</a:ln>
            <a:effectLst/>
          </c:spPr>
          <c:marker>
            <c:symbol val="none"/>
          </c:marker>
          <c:dPt>
            <c:idx val="1"/>
            <c:bubble3D val="0"/>
            <c:spPr>
              <a:ln w="28575" cap="rnd" cmpd="sng" algn="ctr">
                <a:solidFill>
                  <a:schemeClr val="accent4"/>
                </a:solidFill>
                <a:prstDash val="solid"/>
                <a:round/>
              </a:ln>
              <a:effectLst/>
            </c:spPr>
          </c:dPt>
          <c:dPt>
            <c:idx val="2"/>
            <c:bubble3D val="0"/>
            <c:spPr>
              <a:ln w="28575" cap="rnd" cmpd="sng" algn="ctr">
                <a:solidFill>
                  <a:schemeClr val="accent4"/>
                </a:solidFill>
                <a:prstDash val="solid"/>
                <a:round/>
              </a:ln>
              <a:effectLst/>
            </c:spPr>
          </c:dPt>
          <c:dPt>
            <c:idx val="3"/>
            <c:bubble3D val="0"/>
            <c:spPr>
              <a:ln w="28575" cap="rnd" cmpd="sng" algn="ctr">
                <a:solidFill>
                  <a:schemeClr val="accent4"/>
                </a:solidFill>
                <a:prstDash val="solid"/>
                <a:round/>
              </a:ln>
              <a:effectLst/>
            </c:spPr>
          </c:dPt>
          <c:dPt>
            <c:idx val="4"/>
            <c:bubble3D val="0"/>
            <c:spPr>
              <a:ln w="28575" cap="rnd" cmpd="sng" algn="ctr">
                <a:solidFill>
                  <a:schemeClr val="accent4"/>
                </a:solidFill>
                <a:prstDash val="solid"/>
                <a:round/>
              </a:ln>
              <a:effectLst/>
            </c:spPr>
          </c:dPt>
          <c:dPt>
            <c:idx val="5"/>
            <c:bubble3D val="0"/>
            <c:spPr>
              <a:ln w="28575" cap="rnd" cmpd="sng" algn="ctr">
                <a:solidFill>
                  <a:schemeClr val="accent4"/>
                </a:solidFill>
                <a:prstDash val="solid"/>
                <a:round/>
              </a:ln>
              <a:effectLst/>
            </c:spPr>
          </c:dPt>
          <c:cat>
            <c:strRef>
              <c:f>Sheet1!$A$2:$A$7</c:f>
              <c:strCache>
                <c:ptCount val="6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2013</c:v>
                </c:pt>
                <c:pt idx="4">
                  <c:v>2016 est.</c:v>
                </c:pt>
                <c:pt idx="5">
                  <c:v>2020 Est.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50</c:v>
                </c:pt>
                <c:pt idx="1">
                  <c:v>50</c:v>
                </c:pt>
                <c:pt idx="2">
                  <c:v>45</c:v>
                </c:pt>
                <c:pt idx="3">
                  <c:v>38</c:v>
                </c:pt>
                <c:pt idx="4">
                  <c:v>33</c:v>
                </c:pt>
                <c:pt idx="5">
                  <c:v>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5139592"/>
        <c:axId val="505136064"/>
      </c:lineChart>
      <c:catAx>
        <c:axId val="505139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136064"/>
        <c:crosses val="autoZero"/>
        <c:auto val="1"/>
        <c:lblAlgn val="ctr"/>
        <c:lblOffset val="100"/>
        <c:noMultiLvlLbl val="0"/>
      </c:catAx>
      <c:valAx>
        <c:axId val="505136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139592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82025167785234898"/>
          <c:y val="0.32031084466714388"/>
          <c:w val="0.1780704697986577"/>
          <c:h val="0.111651037938439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490084388708241E-2"/>
          <c:y val="1.4760985036407905E-2"/>
          <c:w val="0.73590909804002058"/>
          <c:h val="0.9199342255116400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Oakland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2000</c:v>
                </c:pt>
                <c:pt idx="1">
                  <c:v>2010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2016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1600</c:v>
                </c:pt>
                <c:pt idx="1">
                  <c:v>1700</c:v>
                </c:pt>
                <c:pt idx="2">
                  <c:v>1900</c:v>
                </c:pt>
                <c:pt idx="3">
                  <c:v>2370</c:v>
                </c:pt>
                <c:pt idx="4">
                  <c:v>2550</c:v>
                </c:pt>
                <c:pt idx="5">
                  <c:v>2970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Mission Neighborhood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2000</c:v>
                </c:pt>
                <c:pt idx="1">
                  <c:v>2010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2016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2400</c:v>
                </c:pt>
                <c:pt idx="1">
                  <c:v>2600</c:v>
                </c:pt>
                <c:pt idx="2">
                  <c:v>2800</c:v>
                </c:pt>
                <c:pt idx="3">
                  <c:v>3000</c:v>
                </c:pt>
                <c:pt idx="4">
                  <c:v>3600</c:v>
                </c:pt>
                <c:pt idx="5">
                  <c:v>3800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0759360"/>
        <c:axId val="500762888"/>
      </c:lineChart>
      <c:catAx>
        <c:axId val="500759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00762888"/>
        <c:crosses val="autoZero"/>
        <c:auto val="1"/>
        <c:lblAlgn val="ctr"/>
        <c:lblOffset val="100"/>
        <c:noMultiLvlLbl val="0"/>
      </c:catAx>
      <c:valAx>
        <c:axId val="5007628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00759360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3.7388891824763515E-2"/>
          <c:y val="6.5764853256979242E-2"/>
          <c:w val="0.77004069122232199"/>
          <c:h val="0.889527738010021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African American</c:v>
                </c:pt>
              </c:strCache>
            </c:strRef>
          </c:tx>
          <c:spPr>
            <a:ln w="28575" cap="rnd" cmpd="sng" algn="ctr">
              <a:solidFill>
                <a:schemeClr val="accent1">
                  <a:shade val="76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2013</c:v>
                </c:pt>
                <c:pt idx="4">
                  <c:v>2016 est.</c:v>
                </c:pt>
                <c:pt idx="5">
                  <c:v>2020 Est.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65</c:v>
                </c:pt>
                <c:pt idx="1">
                  <c:v>48</c:v>
                </c:pt>
                <c:pt idx="2">
                  <c:v>33</c:v>
                </c:pt>
                <c:pt idx="3">
                  <c:v>17</c:v>
                </c:pt>
                <c:pt idx="4">
                  <c:v>15</c:v>
                </c:pt>
                <c:pt idx="5">
                  <c:v>10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Latino</c:v>
                </c:pt>
              </c:strCache>
            </c:strRef>
          </c:tx>
          <c:spPr>
            <a:ln w="28575" cap="rnd" cmpd="sng" algn="ctr">
              <a:gradFill>
                <a:gsLst>
                  <a:gs pos="0">
                    <a:schemeClr val="accent4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round/>
            </a:ln>
            <a:effectLst/>
          </c:spPr>
          <c:marker>
            <c:symbol val="none"/>
          </c:marker>
          <c:dPt>
            <c:idx val="1"/>
            <c:bubble3D val="0"/>
            <c:spPr>
              <a:ln w="28575" cap="rnd" cmpd="sng" algn="ctr">
                <a:solidFill>
                  <a:schemeClr val="accent4"/>
                </a:solidFill>
                <a:prstDash val="solid"/>
                <a:round/>
              </a:ln>
              <a:effectLst/>
            </c:spPr>
          </c:dPt>
          <c:dPt>
            <c:idx val="2"/>
            <c:bubble3D val="0"/>
            <c:spPr>
              <a:ln w="28575" cap="rnd" cmpd="sng" algn="ctr">
                <a:solidFill>
                  <a:schemeClr val="accent4"/>
                </a:solidFill>
                <a:prstDash val="solid"/>
                <a:round/>
              </a:ln>
              <a:effectLst/>
            </c:spPr>
          </c:dPt>
          <c:dPt>
            <c:idx val="3"/>
            <c:bubble3D val="0"/>
            <c:spPr>
              <a:ln w="28575" cap="rnd" cmpd="sng" algn="ctr">
                <a:solidFill>
                  <a:schemeClr val="accent4"/>
                </a:solidFill>
                <a:prstDash val="solid"/>
                <a:round/>
              </a:ln>
              <a:effectLst/>
            </c:spPr>
          </c:dPt>
          <c:dPt>
            <c:idx val="4"/>
            <c:bubble3D val="0"/>
            <c:spPr>
              <a:ln w="28575" cap="rnd" cmpd="sng" algn="ctr">
                <a:solidFill>
                  <a:schemeClr val="accent4"/>
                </a:solidFill>
                <a:prstDash val="solid"/>
                <a:round/>
              </a:ln>
              <a:effectLst/>
            </c:spPr>
          </c:dPt>
          <c:dPt>
            <c:idx val="5"/>
            <c:bubble3D val="0"/>
            <c:spPr>
              <a:ln w="28575" cap="rnd" cmpd="sng" algn="ctr">
                <a:solidFill>
                  <a:schemeClr val="accent4"/>
                </a:solidFill>
                <a:prstDash val="solid"/>
                <a:round/>
              </a:ln>
              <a:effectLst/>
            </c:spPr>
          </c:dPt>
          <c:cat>
            <c:strRef>
              <c:f>Sheet1!$A$2:$A$7</c:f>
              <c:strCache>
                <c:ptCount val="6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2013</c:v>
                </c:pt>
                <c:pt idx="4">
                  <c:v>2016 est.</c:v>
                </c:pt>
                <c:pt idx="5">
                  <c:v>2020 Est.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50</c:v>
                </c:pt>
                <c:pt idx="1">
                  <c:v>50</c:v>
                </c:pt>
                <c:pt idx="2">
                  <c:v>45</c:v>
                </c:pt>
                <c:pt idx="3">
                  <c:v>38</c:v>
                </c:pt>
                <c:pt idx="4">
                  <c:v>33</c:v>
                </c:pt>
                <c:pt idx="5">
                  <c:v>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9204504"/>
        <c:axId val="509205680"/>
      </c:lineChart>
      <c:catAx>
        <c:axId val="509204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9205680"/>
        <c:crosses val="autoZero"/>
        <c:auto val="1"/>
        <c:lblAlgn val="ctr"/>
        <c:lblOffset val="100"/>
        <c:noMultiLvlLbl val="0"/>
      </c:catAx>
      <c:valAx>
        <c:axId val="509205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9204504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82025167785234898"/>
          <c:y val="0.32031084466714388"/>
          <c:w val="0.1780704697986577"/>
          <c:h val="0.111651037938439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4B22E-724C-4A75-88B8-541A53645918}" type="datetimeFigureOut">
              <a:rPr lang="en-CA" smtClean="0"/>
              <a:t>2017-01-27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6C3C8-7327-4756-AE7D-3BBF1D6DF6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111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:\__FileExchange\LeoZini\Sara Butorac\SFF_PowerPoint\01_source_from_Andy\exports\title_BG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W:\__FileExchange\LeoZini\Sara Butorac\SFF_PowerPoint\01_source_from_Andy\exports\untitled folder\SFF_TitleBar_and_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78252"/>
            <a:ext cx="9144000" cy="130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4907" y="2914186"/>
            <a:ext cx="6247333" cy="775687"/>
          </a:xfrm>
        </p:spPr>
        <p:txBody>
          <a:bodyPr/>
          <a:lstStyle>
            <a:lvl1pPr>
              <a:lnSpc>
                <a:spcPts val="3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CA" dirty="0" smtClean="0"/>
              <a:t>Presentation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4907" y="3709980"/>
            <a:ext cx="6263927" cy="298926"/>
          </a:xfrm>
        </p:spPr>
        <p:txBody>
          <a:bodyPr/>
          <a:lstStyle>
            <a:lvl1pPr marL="0" indent="0" algn="l">
              <a:buNone/>
              <a:defRPr sz="13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1413423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 userDrawn="1"/>
        </p:nvSpPr>
        <p:spPr>
          <a:xfrm>
            <a:off x="0" y="2750344"/>
            <a:ext cx="9144000" cy="1295400"/>
          </a:xfrm>
          <a:prstGeom prst="rect">
            <a:avLst/>
          </a:prstGeom>
          <a:solidFill>
            <a:srgbClr val="C024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3618" y="3128393"/>
            <a:ext cx="4078382" cy="588639"/>
          </a:xfrm>
        </p:spPr>
        <p:txBody>
          <a:bodyPr lIns="144000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CA" dirty="0" smtClean="0"/>
              <a:t>Thank you</a:t>
            </a:r>
            <a:endParaRPr lang="en-CA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6570294" y="3291297"/>
            <a:ext cx="2340000" cy="211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70" dirty="0" smtClean="0">
                <a:solidFill>
                  <a:schemeClr val="bg1"/>
                </a:solidFill>
              </a:rPr>
              <a:t>The San Francisco Foundation   l  www.sff.org</a:t>
            </a:r>
            <a:endParaRPr lang="en-CA" sz="77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506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38125"/>
            <a:ext cx="7732792" cy="905256"/>
          </a:xfrm>
          <a:prstGeom prst="rect">
            <a:avLst/>
          </a:prstGeom>
          <a:solidFill>
            <a:srgbClr val="E1E4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5069" y="0"/>
            <a:ext cx="976049" cy="114605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8791118" y="238125"/>
            <a:ext cx="352882" cy="905256"/>
          </a:xfrm>
          <a:prstGeom prst="rect">
            <a:avLst/>
          </a:prstGeom>
          <a:solidFill>
            <a:srgbClr val="E1E4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742950"/>
            <a:ext cx="6983412" cy="386603"/>
          </a:xfrm>
        </p:spPr>
        <p:txBody>
          <a:bodyPr/>
          <a:lstStyle>
            <a:lvl1pPr>
              <a:defRPr sz="1300"/>
            </a:lvl1pPr>
          </a:lstStyle>
          <a:p>
            <a:pPr lvl="0"/>
            <a:r>
              <a:rPr lang="en-CA" dirty="0" smtClean="0"/>
              <a:t>Click to edit Master subtitle style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 hasCustomPrompt="1"/>
          </p:nvPr>
        </p:nvSpPr>
        <p:spPr>
          <a:xfrm>
            <a:off x="457200" y="1504950"/>
            <a:ext cx="8261350" cy="4641850"/>
          </a:xfrm>
        </p:spPr>
        <p:txBody>
          <a:bodyPr/>
          <a:lstStyle>
            <a:lvl1pPr marL="432000" indent="-216000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defRPr baseline="0"/>
            </a:lvl1pPr>
            <a:lvl2pPr marL="612000">
              <a:spcBef>
                <a:spcPts val="600"/>
              </a:spcBef>
              <a:spcAft>
                <a:spcPts val="0"/>
              </a:spcAft>
              <a:defRPr sz="1400"/>
            </a:lvl2pPr>
            <a:lvl3pPr marL="792000">
              <a:spcBef>
                <a:spcPts val="600"/>
              </a:spcBef>
              <a:spcAft>
                <a:spcPts val="0"/>
              </a:spcAft>
              <a:defRPr/>
            </a:lvl3pPr>
          </a:lstStyle>
          <a:p>
            <a:pPr lvl="0"/>
            <a:r>
              <a:rPr lang="en-US" dirty="0" smtClean="0"/>
              <a:t>First Level Text</a:t>
            </a:r>
          </a:p>
          <a:p>
            <a:pPr lvl="1"/>
            <a:r>
              <a:rPr lang="en-US" dirty="0" smtClean="0"/>
              <a:t>Second Level Text</a:t>
            </a:r>
          </a:p>
          <a:p>
            <a:pPr lvl="2"/>
            <a:r>
              <a:rPr lang="en-US" dirty="0" smtClean="0"/>
              <a:t>Third Level Text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CA" smtClean="0"/>
              <a:t>The San Francisco Foundation Confidential and Proprietary   </a:t>
            </a:r>
            <a:r>
              <a:rPr lang="en-CA" smtClean="0">
                <a:solidFill>
                  <a:schemeClr val="tx2"/>
                </a:solidFill>
              </a:rPr>
              <a:t>l </a:t>
            </a:r>
            <a:r>
              <a:rPr lang="en-CA" smtClean="0"/>
              <a:t>  www.sff.org 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29E6728-3F1E-4FAF-A4FA-FB37F11CFE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788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1309" y="2754749"/>
            <a:ext cx="1292355" cy="1292355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2750344"/>
            <a:ext cx="7156719" cy="1295400"/>
          </a:xfrm>
          <a:prstGeom prst="rect">
            <a:avLst/>
          </a:prstGeom>
          <a:solidFill>
            <a:srgbClr val="373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/>
          <p:cNvSpPr/>
          <p:nvPr userDrawn="1"/>
        </p:nvSpPr>
        <p:spPr>
          <a:xfrm>
            <a:off x="8632032" y="2752725"/>
            <a:ext cx="511968" cy="1297781"/>
          </a:xfrm>
          <a:prstGeom prst="rect">
            <a:avLst/>
          </a:prstGeom>
          <a:solidFill>
            <a:srgbClr val="373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5112" y="3145739"/>
            <a:ext cx="6268644" cy="571293"/>
          </a:xfrm>
        </p:spPr>
        <p:txBody>
          <a:bodyPr lIns="144000" tIns="0"/>
          <a:lstStyle>
            <a:lvl1pPr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Divider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59954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238125"/>
            <a:ext cx="7732792" cy="905256"/>
          </a:xfrm>
          <a:prstGeom prst="rect">
            <a:avLst/>
          </a:prstGeom>
          <a:solidFill>
            <a:srgbClr val="E1E4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5069" y="0"/>
            <a:ext cx="976049" cy="114605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8791118" y="238125"/>
            <a:ext cx="352882" cy="905256"/>
          </a:xfrm>
          <a:prstGeom prst="rect">
            <a:avLst/>
          </a:prstGeom>
          <a:solidFill>
            <a:srgbClr val="E1E4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742950"/>
            <a:ext cx="6983412" cy="386603"/>
          </a:xfrm>
        </p:spPr>
        <p:txBody>
          <a:bodyPr/>
          <a:lstStyle>
            <a:lvl1pPr>
              <a:defRPr sz="1300"/>
            </a:lvl1pPr>
          </a:lstStyle>
          <a:p>
            <a:pPr lvl="0"/>
            <a:r>
              <a:rPr lang="en-CA" dirty="0" smtClean="0"/>
              <a:t>Click to edit Master subtitle style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" y="1504950"/>
            <a:ext cx="8261350" cy="4641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29E6728-3F1E-4FAF-A4FA-FB37F11CFE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CA" smtClean="0"/>
              <a:t>The San Francisco Foundation Confidential and Proprietary   </a:t>
            </a:r>
            <a:r>
              <a:rPr lang="en-CA" smtClean="0">
                <a:solidFill>
                  <a:schemeClr val="tx2"/>
                </a:solidFill>
              </a:rPr>
              <a:t>l </a:t>
            </a:r>
            <a:r>
              <a:rPr lang="en-CA" smtClean="0"/>
              <a:t>  www.sff.org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80214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Number Li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38125"/>
            <a:ext cx="7732792" cy="905256"/>
          </a:xfrm>
          <a:prstGeom prst="rect">
            <a:avLst/>
          </a:prstGeom>
          <a:solidFill>
            <a:srgbClr val="E1E4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5069" y="0"/>
            <a:ext cx="976049" cy="114605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8791118" y="238125"/>
            <a:ext cx="352882" cy="905256"/>
          </a:xfrm>
          <a:prstGeom prst="rect">
            <a:avLst/>
          </a:prstGeom>
          <a:solidFill>
            <a:srgbClr val="E1E4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5329" y="6597650"/>
            <a:ext cx="4346671" cy="14371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800"/>
              </a:lnSpc>
              <a:defRPr sz="8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CA" dirty="0" smtClean="0"/>
              <a:t>The San Francisco Foundation Confidential and Proprietary   </a:t>
            </a:r>
            <a:r>
              <a:rPr lang="en-CA" dirty="0" smtClean="0">
                <a:solidFill>
                  <a:schemeClr val="tx2"/>
                </a:solidFill>
              </a:rPr>
              <a:t>l</a:t>
            </a:r>
            <a:r>
              <a:rPr lang="en-CA" dirty="0" smtClean="0"/>
              <a:t>   www.sff.org 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742950"/>
            <a:ext cx="6983412" cy="386603"/>
          </a:xfrm>
        </p:spPr>
        <p:txBody>
          <a:bodyPr/>
          <a:lstStyle>
            <a:lvl1pPr>
              <a:defRPr sz="1300"/>
            </a:lvl1pPr>
          </a:lstStyle>
          <a:p>
            <a:pPr lvl="0"/>
            <a:r>
              <a:rPr lang="en-CA" dirty="0" smtClean="0"/>
              <a:t>Click to edit Master subtitle style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 hasCustomPrompt="1"/>
          </p:nvPr>
        </p:nvSpPr>
        <p:spPr>
          <a:xfrm>
            <a:off x="457200" y="1504950"/>
            <a:ext cx="8261350" cy="4641850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 marL="252000" indent="-252000">
              <a:spcBef>
                <a:spcPts val="2000"/>
              </a:spcBef>
              <a:spcAft>
                <a:spcPts val="0"/>
              </a:spcAft>
              <a:buFont typeface="+mj-lt"/>
              <a:buAutoNum type="arabicPeriod"/>
              <a:defRPr sz="1800"/>
            </a:lvl2pPr>
            <a:lvl3pPr marL="396000" indent="-144000">
              <a:spcBef>
                <a:spcPts val="8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 sz="1600"/>
            </a:lvl3pPr>
          </a:lstStyle>
          <a:p>
            <a:pPr lvl="0"/>
            <a:r>
              <a:rPr lang="en-US" dirty="0" smtClean="0"/>
              <a:t>First Level Text</a:t>
            </a:r>
          </a:p>
          <a:p>
            <a:pPr lvl="1"/>
            <a:r>
              <a:rPr lang="en-US" dirty="0" smtClean="0"/>
              <a:t>Second Level Text</a:t>
            </a:r>
          </a:p>
          <a:p>
            <a:pPr lvl="2"/>
            <a:r>
              <a:rPr lang="en-US" dirty="0" smtClean="0"/>
              <a:t>Third Level Text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29E6728-3F1E-4FAF-A4FA-FB37F11CFE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252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Bullet Li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38125"/>
            <a:ext cx="7732792" cy="905256"/>
          </a:xfrm>
          <a:prstGeom prst="rect">
            <a:avLst/>
          </a:prstGeom>
          <a:solidFill>
            <a:srgbClr val="E1E4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5069" y="0"/>
            <a:ext cx="976049" cy="114605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8791118" y="238125"/>
            <a:ext cx="352882" cy="905256"/>
          </a:xfrm>
          <a:prstGeom prst="rect">
            <a:avLst/>
          </a:prstGeom>
          <a:solidFill>
            <a:srgbClr val="E1E4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5329" y="6597650"/>
            <a:ext cx="4346671" cy="14371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800"/>
              </a:lnSpc>
              <a:defRPr sz="8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CA" dirty="0" smtClean="0"/>
              <a:t>The San Francisco Foundation Confidential and Proprietary   </a:t>
            </a:r>
            <a:r>
              <a:rPr lang="en-CA" dirty="0" smtClean="0">
                <a:solidFill>
                  <a:schemeClr val="tx2"/>
                </a:solidFill>
              </a:rPr>
              <a:t>l</a:t>
            </a:r>
            <a:r>
              <a:rPr lang="en-CA" dirty="0" smtClean="0"/>
              <a:t>   www.sff.org 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742950"/>
            <a:ext cx="6983412" cy="386603"/>
          </a:xfrm>
        </p:spPr>
        <p:txBody>
          <a:bodyPr/>
          <a:lstStyle>
            <a:lvl1pPr>
              <a:defRPr sz="1300"/>
            </a:lvl1pPr>
          </a:lstStyle>
          <a:p>
            <a:pPr lvl="0"/>
            <a:r>
              <a:rPr lang="en-CA" dirty="0" smtClean="0"/>
              <a:t>Click to edit Master subtitle style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 hasCustomPrompt="1"/>
          </p:nvPr>
        </p:nvSpPr>
        <p:spPr>
          <a:xfrm>
            <a:off x="457200" y="1504950"/>
            <a:ext cx="8261350" cy="4641850"/>
          </a:xfr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lvl1pPr>
            <a:lvl2pPr marL="144000" indent="-144000">
              <a:spcBef>
                <a:spcPts val="800"/>
              </a:spcBef>
              <a:spcAft>
                <a:spcPts val="0"/>
              </a:spcAft>
              <a:buFont typeface="Arial" pitchFamily="34" charset="0"/>
              <a:buChar char="•"/>
              <a:defRPr sz="1800"/>
            </a:lvl2pPr>
            <a:lvl3pPr marL="144000" indent="-144000">
              <a:spcBef>
                <a:spcPts val="8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 sz="1800"/>
            </a:lvl3pPr>
          </a:lstStyle>
          <a:p>
            <a:pPr lvl="0"/>
            <a:r>
              <a:rPr lang="en-US" dirty="0" smtClean="0"/>
              <a:t>First Level Text</a:t>
            </a:r>
          </a:p>
          <a:p>
            <a:pPr lvl="1"/>
            <a:r>
              <a:rPr lang="en-US" dirty="0" smtClean="0"/>
              <a:t>Second Level Text	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29E6728-3F1E-4FAF-A4FA-FB37F11CFE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855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38125"/>
            <a:ext cx="7732792" cy="905256"/>
          </a:xfrm>
          <a:prstGeom prst="rect">
            <a:avLst/>
          </a:prstGeom>
          <a:solidFill>
            <a:srgbClr val="E1E4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5069" y="0"/>
            <a:ext cx="976049" cy="114605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8791118" y="238125"/>
            <a:ext cx="352882" cy="905256"/>
          </a:xfrm>
          <a:prstGeom prst="rect">
            <a:avLst/>
          </a:prstGeom>
          <a:solidFill>
            <a:srgbClr val="E1E4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5329" y="6597650"/>
            <a:ext cx="4346671" cy="14371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800"/>
              </a:lnSpc>
              <a:defRPr sz="8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CA" dirty="0" smtClean="0"/>
              <a:t>The San Francisco Foundation Confidential and Proprietary   </a:t>
            </a:r>
            <a:r>
              <a:rPr lang="en-CA" dirty="0" smtClean="0">
                <a:solidFill>
                  <a:schemeClr val="tx2"/>
                </a:solidFill>
              </a:rPr>
              <a:t>l</a:t>
            </a:r>
            <a:r>
              <a:rPr lang="en-CA" dirty="0" smtClean="0"/>
              <a:t>   www.sff.org 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742950"/>
            <a:ext cx="6983412" cy="386603"/>
          </a:xfrm>
        </p:spPr>
        <p:txBody>
          <a:bodyPr/>
          <a:lstStyle>
            <a:lvl1pPr>
              <a:defRPr sz="1300"/>
            </a:lvl1pPr>
          </a:lstStyle>
          <a:p>
            <a:pPr lvl="0"/>
            <a:r>
              <a:rPr lang="en-CA" dirty="0" smtClean="0"/>
              <a:t>Click to edit Master subtitle style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 hasCustomPrompt="1"/>
          </p:nvPr>
        </p:nvSpPr>
        <p:spPr>
          <a:xfrm>
            <a:off x="457200" y="1504950"/>
            <a:ext cx="3125096" cy="4641850"/>
          </a:xfrm>
        </p:spPr>
        <p:txBody>
          <a:bodyPr tIns="72000" rIns="288000"/>
          <a:lstStyle>
            <a:lvl1pPr>
              <a:spcAft>
                <a:spcPts val="600"/>
              </a:spcAft>
              <a:defRPr sz="1200" b="1" baseline="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 dirty="0" smtClean="0"/>
              <a:t>First Level Text</a:t>
            </a:r>
          </a:p>
          <a:p>
            <a:pPr lvl="1"/>
            <a:r>
              <a:rPr lang="en-US" dirty="0" smtClean="0"/>
              <a:t>Second Level Text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622008" y="1589612"/>
            <a:ext cx="5096542" cy="3394344"/>
          </a:xfrm>
          <a:solidFill>
            <a:srgbClr val="E1E4E1"/>
          </a:solidFill>
        </p:spPr>
        <p:txBody>
          <a:bodyPr anchor="ctr" anchorCtr="0"/>
          <a:lstStyle>
            <a:lvl1pPr algn="ctr">
              <a:defRPr i="1">
                <a:solidFill>
                  <a:schemeClr val="tx2"/>
                </a:solidFill>
              </a:defRPr>
            </a:lvl1pPr>
          </a:lstStyle>
          <a:p>
            <a:r>
              <a:rPr lang="en-CA" dirty="0" smtClean="0"/>
              <a:t>Click icon to 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insert image</a:t>
            </a:r>
            <a:endParaRPr lang="en-C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29E6728-3F1E-4FAF-A4FA-FB37F11CFE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284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238125"/>
            <a:ext cx="7732792" cy="905256"/>
          </a:xfrm>
          <a:prstGeom prst="rect">
            <a:avLst/>
          </a:prstGeom>
          <a:solidFill>
            <a:srgbClr val="E1E4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5069" y="0"/>
            <a:ext cx="976049" cy="114605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8791118" y="238125"/>
            <a:ext cx="352882" cy="905256"/>
          </a:xfrm>
          <a:prstGeom prst="rect">
            <a:avLst/>
          </a:prstGeom>
          <a:solidFill>
            <a:srgbClr val="E1E4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5329" y="6597650"/>
            <a:ext cx="4346671" cy="14371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800"/>
              </a:lnSpc>
              <a:defRPr sz="8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CA" dirty="0" smtClean="0"/>
              <a:t>The San Francisco Foundation Confidential and Proprietary   </a:t>
            </a:r>
            <a:r>
              <a:rPr lang="en-CA" dirty="0" smtClean="0">
                <a:solidFill>
                  <a:schemeClr val="tx2"/>
                </a:solidFill>
              </a:rPr>
              <a:t>l</a:t>
            </a:r>
            <a:r>
              <a:rPr lang="en-CA" dirty="0" smtClean="0"/>
              <a:t>   www.sff.org 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742950"/>
            <a:ext cx="6983412" cy="386603"/>
          </a:xfrm>
        </p:spPr>
        <p:txBody>
          <a:bodyPr/>
          <a:lstStyle>
            <a:lvl1pPr>
              <a:defRPr sz="1300"/>
            </a:lvl1pPr>
          </a:lstStyle>
          <a:p>
            <a:pPr lvl="0"/>
            <a:r>
              <a:rPr lang="en-CA" dirty="0" smtClean="0"/>
              <a:t>Click to edit Master subtitle style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 hasCustomPrompt="1"/>
          </p:nvPr>
        </p:nvSpPr>
        <p:spPr>
          <a:xfrm>
            <a:off x="457200" y="1504950"/>
            <a:ext cx="3125096" cy="4641850"/>
          </a:xfrm>
        </p:spPr>
        <p:txBody>
          <a:bodyPr tIns="72000" rIns="288000"/>
          <a:lstStyle>
            <a:lvl1pPr>
              <a:spcAft>
                <a:spcPts val="600"/>
              </a:spcAft>
              <a:defRPr sz="1200" b="1" baseline="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 dirty="0" smtClean="0"/>
              <a:t>First Level Text</a:t>
            </a:r>
          </a:p>
          <a:p>
            <a:pPr lvl="1"/>
            <a:r>
              <a:rPr lang="en-US" dirty="0" smtClean="0"/>
              <a:t>Second Level Text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622008" y="1589612"/>
            <a:ext cx="2506076" cy="3240572"/>
          </a:xfrm>
          <a:solidFill>
            <a:srgbClr val="E1E4E1"/>
          </a:solidFill>
        </p:spPr>
        <p:txBody>
          <a:bodyPr anchor="ctr" anchorCtr="0"/>
          <a:lstStyle>
            <a:lvl1pPr algn="ctr">
              <a:defRPr sz="1600" i="0">
                <a:solidFill>
                  <a:schemeClr val="tx2"/>
                </a:solidFill>
              </a:defRPr>
            </a:lvl1pPr>
          </a:lstStyle>
          <a:p>
            <a:r>
              <a:rPr lang="en-CA" dirty="0" smtClean="0"/>
              <a:t>Click icon to 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insert image</a:t>
            </a:r>
            <a:endParaRPr lang="en-CA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189685" y="1589612"/>
            <a:ext cx="2509147" cy="3240572"/>
          </a:xfrm>
          <a:solidFill>
            <a:srgbClr val="E1E4E1"/>
          </a:solidFill>
        </p:spPr>
        <p:txBody>
          <a:bodyPr anchor="ctr" anchorCtr="0"/>
          <a:lstStyle>
            <a:lvl1pPr algn="ctr">
              <a:defRPr sz="1600" i="0">
                <a:solidFill>
                  <a:schemeClr val="tx2"/>
                </a:solidFill>
              </a:defRPr>
            </a:lvl1pPr>
          </a:lstStyle>
          <a:p>
            <a:r>
              <a:rPr lang="en-CA" dirty="0" smtClean="0"/>
              <a:t>Click icon to 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insert image</a:t>
            </a:r>
            <a:endParaRPr lang="en-C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29E6728-3F1E-4FAF-A4FA-FB37F11CFE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563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- Imag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2851150"/>
            <a:ext cx="9144000" cy="1290637"/>
          </a:xfrm>
          <a:solidFill>
            <a:schemeClr val="bg1">
              <a:alpha val="70000"/>
            </a:schemeClr>
          </a:solidFill>
        </p:spPr>
        <p:txBody>
          <a:bodyPr lIns="457200" tIns="274320" rIns="457200" bIns="274320"/>
          <a:lstStyle>
            <a:lvl1pPr>
              <a:lnSpc>
                <a:spcPct val="100000"/>
              </a:lnSpc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CA" dirty="0" smtClean="0"/>
              <a:t>Divider Text Goes Here</a:t>
            </a:r>
            <a:endParaRPr lang="en-CA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CA" smtClean="0"/>
              <a:t>The San Francisco Foundation Confidential and Proprietary   </a:t>
            </a:r>
            <a:r>
              <a:rPr lang="en-CA" smtClean="0">
                <a:solidFill>
                  <a:schemeClr val="tx2"/>
                </a:solidFill>
              </a:rPr>
              <a:t>l </a:t>
            </a:r>
            <a:r>
              <a:rPr lang="en-CA" smtClean="0"/>
              <a:t>  www.sff.org </a:t>
            </a:r>
            <a:endParaRPr lang="en-CA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29E6728-3F1E-4FAF-A4FA-FB37F11CFE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80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70936"/>
            <a:ext cx="6995120" cy="3713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2" y="1506072"/>
            <a:ext cx="8250237" cy="46200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CA" dirty="0" smtClean="0"/>
              <a:t>First Level Text</a:t>
            </a:r>
          </a:p>
          <a:p>
            <a:pPr lvl="1"/>
            <a:r>
              <a:rPr lang="en-US" dirty="0" smtClean="0"/>
              <a:t>Second Level Text</a:t>
            </a:r>
          </a:p>
          <a:p>
            <a:pPr lvl="2"/>
            <a:r>
              <a:rPr lang="en-US" dirty="0" smtClean="0"/>
              <a:t>Third Level Text </a:t>
            </a:r>
          </a:p>
          <a:p>
            <a:pPr lvl="3"/>
            <a:r>
              <a:rPr lang="en-US" dirty="0" smtClean="0"/>
              <a:t>Fourth Level Text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329" y="6597649"/>
            <a:ext cx="5940693" cy="160201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800"/>
              </a:lnSpc>
              <a:defRPr sz="8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CA" dirty="0" smtClean="0"/>
              <a:t>The San Francisco Foundation Confidential and Proprietary   </a:t>
            </a:r>
            <a:r>
              <a:rPr lang="en-CA" dirty="0" smtClean="0">
                <a:solidFill>
                  <a:schemeClr val="tx2"/>
                </a:solidFill>
              </a:rPr>
              <a:t>l </a:t>
            </a:r>
            <a:r>
              <a:rPr lang="en-CA" dirty="0" smtClean="0"/>
              <a:t>  www.sff.org 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5729" y="6597649"/>
            <a:ext cx="334292" cy="1602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229E6728-3F1E-4FAF-A4FA-FB37F11CFE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080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1" r:id="rId3"/>
    <p:sldLayoutId id="2147483650" r:id="rId4"/>
    <p:sldLayoutId id="2147483663" r:id="rId5"/>
    <p:sldLayoutId id="2147483664" r:id="rId6"/>
    <p:sldLayoutId id="2147483659" r:id="rId7"/>
    <p:sldLayoutId id="2147483658" r:id="rId8"/>
    <p:sldLayoutId id="2147483665" r:id="rId9"/>
    <p:sldLayoutId id="2147483662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200" kern="1200" baseline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000"/>
        </a:spcAft>
        <a:buFont typeface="Arial" pitchFamily="34" charset="0"/>
        <a:buNone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96000" indent="-144000" algn="l" defTabSz="9144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40000" indent="-144000" algn="l" defTabSz="914400" rtl="0" eaLnBrk="1" latinLnBrk="0" hangingPunct="1">
        <a:spcBef>
          <a:spcPts val="0"/>
        </a:spcBef>
        <a:spcAft>
          <a:spcPts val="800"/>
        </a:spcAft>
        <a:buClr>
          <a:schemeClr val="tx1"/>
        </a:buClr>
        <a:buSzPct val="60000"/>
        <a:buFont typeface="Courier New" pitchFamily="49" charset="0"/>
        <a:buChar char="o"/>
        <a:defRPr sz="13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720000" indent="-144000" algn="l" defTabSz="914400" rtl="0" eaLnBrk="1" latinLnBrk="0" hangingPunct="1">
        <a:spcBef>
          <a:spcPts val="0"/>
        </a:spcBef>
        <a:spcAft>
          <a:spcPts val="800"/>
        </a:spcAft>
        <a:buClr>
          <a:schemeClr val="tx1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72000" indent="-108000" algn="l" defTabSz="914400" rtl="0" eaLnBrk="1" latinLnBrk="0" hangingPunct="1">
        <a:spcBef>
          <a:spcPts val="0"/>
        </a:spcBef>
        <a:buClr>
          <a:schemeClr val="accent4"/>
        </a:buClr>
        <a:buFont typeface="Myriad Pro Cond" pitchFamily="34" charset="0"/>
        <a:buChar char="‐"/>
        <a:defRPr sz="12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Residential Displacement in the SF Bay Area – Canaries in the Coal Mine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January 28, 2017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4065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225329" y="6597650"/>
            <a:ext cx="4346671" cy="143718"/>
          </a:xfrm>
        </p:spPr>
        <p:txBody>
          <a:bodyPr/>
          <a:lstStyle/>
          <a:p>
            <a:r>
              <a:rPr lang="en-CA" dirty="0" err="1" smtClean="0"/>
              <a:t>www.sff.org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2"/>
            <a:endParaRPr lang="en-CA" dirty="0"/>
          </a:p>
          <a:p>
            <a:endParaRPr lang="en-CA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0" fontAlgn="base" hangingPunct="0">
              <a:spcAft>
                <a:spcPct val="0"/>
              </a:spcAft>
            </a:pPr>
            <a:r>
              <a:rPr lang="en-US" altLang="en-US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Regional </a:t>
            </a:r>
            <a:r>
              <a:rPr lang="en-US" altLang="en-US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altLang="en-US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esponses at the Voting Box</a:t>
            </a:r>
            <a:endParaRPr lang="en-US" altLang="en-US" sz="900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990110"/>
              </p:ext>
            </p:extLst>
          </p:nvPr>
        </p:nvGraphicFramePr>
        <p:xfrm>
          <a:off x="444500" y="1298490"/>
          <a:ext cx="8274050" cy="53081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0500"/>
                <a:gridCol w="3048000"/>
                <a:gridCol w="3765550"/>
              </a:tblGrid>
              <a:tr h="1296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Jurisdiction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What was Approved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Impact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/>
                </a:tc>
              </a:tr>
              <a:tr h="5176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San Francisco 2015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$310 million Housing Bond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Acquire or improve up to 8,500 units of affordable local rental housing &amp; housing for the homeless.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/>
                </a:tc>
              </a:tr>
              <a:tr h="3860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San Francisco 2016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Repurpose $260 million in unused Bond Proceed from 1990 authorization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$100 Million to Stabilize/Keep Existing affordable Housing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/>
                </a:tc>
              </a:tr>
              <a:tr h="2548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San Mateo County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20 year extension of .05 sales tax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Provide up to $40 million per year for housing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/>
                </a:tc>
              </a:tr>
              <a:tr h="6491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Santa Clara County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$950 million housing Bonds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Up to $150M for affordable housing (80-120%AMI) &amp; up to $50M for financial assistance to moderate-income, first-time homebuyers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/>
                </a:tc>
              </a:tr>
              <a:tr h="3860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Alameda County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$580 million Affordable Housing Bonds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Up to 8,400 new and preserved affordable houses and or apartments.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/>
                </a:tc>
              </a:tr>
              <a:tr h="3860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Berkeley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Authorization of additional Low income rental housing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Authorizes the construction of 500 new units of low-rent housing for low-income individuals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/>
                </a:tc>
              </a:tr>
              <a:tr h="3860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East Palo Alto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Strengthened 2010 Rent Control and Just Cause Eviction ordinance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Limits yearly rent increases to 80% of the percentage increase in the CPI.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/>
                </a:tc>
              </a:tr>
              <a:tr h="6491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Mountain View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Ordinance Limiting annual rent increase to CPI %, min. 2%, max 5% &amp; prohibits evictions without just cause for multifamily rental units before 02/01/95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Maintain the affordability of 14,000 rental units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/>
                </a:tc>
              </a:tr>
              <a:tr h="2545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Oakland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$300 million in infrastructure Bond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$100 million for affordable Housing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/>
                </a:tc>
              </a:tr>
              <a:tr h="6491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Oakland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Just Cause Eviction Protection and Rent Control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Extends just-cause requirements for occupancy before 10/14/80 &amp; units approved before 12/31/95 &amp; approval of non-standard rent increases.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/>
                </a:tc>
              </a:tr>
              <a:tr h="6491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Richmond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Just Cause Eviction Protection and Rent Control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Establishes a rent board &amp; sets a max. allowable rent for rent controlled residential units &amp; prohibits eviction without just-cause.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667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225329" y="6597650"/>
            <a:ext cx="4346671" cy="143718"/>
          </a:xfrm>
        </p:spPr>
        <p:txBody>
          <a:bodyPr/>
          <a:lstStyle/>
          <a:p>
            <a:r>
              <a:rPr lang="en-CA" dirty="0" err="1" smtClean="0"/>
              <a:t>www.sff.org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018902" y="1580402"/>
            <a:ext cx="7367451" cy="3693319"/>
          </a:xfrm>
        </p:spPr>
        <p:txBody>
          <a:bodyPr/>
          <a:lstStyle/>
          <a:p>
            <a:pPr lvl="2"/>
            <a:endParaRPr lang="en-CA" dirty="0"/>
          </a:p>
          <a:p>
            <a:endParaRPr lang="en-CA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0" fontAlgn="base" hangingPunct="0">
              <a:spcAft>
                <a:spcPct val="0"/>
              </a:spcAft>
            </a:pPr>
            <a:endParaRPr lang="en-US" altLang="en-US" sz="9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8902" y="1580403"/>
            <a:ext cx="7367451" cy="2277547"/>
          </a:xfrm>
          <a:prstGeom prst="rect">
            <a:avLst/>
          </a:prstGeom>
          <a:solidFill>
            <a:srgbClr val="DCE1EF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4800" b="1" dirty="0" smtClean="0"/>
          </a:p>
          <a:p>
            <a:pPr algn="ctr"/>
            <a:r>
              <a:rPr lang="en-US" sz="4800" b="1" dirty="0" smtClean="0"/>
              <a:t>Bad News</a:t>
            </a:r>
            <a:endParaRPr lang="en-US" sz="4800" b="1" dirty="0"/>
          </a:p>
          <a:p>
            <a:endParaRPr lang="en-US" sz="28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28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225329" y="6597650"/>
            <a:ext cx="4346671" cy="143718"/>
          </a:xfrm>
        </p:spPr>
        <p:txBody>
          <a:bodyPr/>
          <a:lstStyle/>
          <a:p>
            <a:r>
              <a:rPr lang="en-CA" dirty="0" err="1" smtClean="0"/>
              <a:t>www.sff.org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2"/>
            <a:endParaRPr lang="en-CA" dirty="0"/>
          </a:p>
          <a:p>
            <a:endParaRPr lang="en-CA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0" fontAlgn="base" hangingPunct="0">
              <a:spcAft>
                <a:spcPct val="0"/>
              </a:spcAft>
            </a:pPr>
            <a:r>
              <a:rPr lang="en-US" altLang="en-US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African American and Latino Population Trends</a:t>
            </a:r>
            <a:endParaRPr lang="en-US" altLang="en-US" sz="900" dirty="0">
              <a:solidFill>
                <a:schemeClr val="tx1"/>
              </a:solidFill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767449621"/>
              </p:ext>
            </p:extLst>
          </p:nvPr>
        </p:nvGraphicFramePr>
        <p:xfrm>
          <a:off x="0" y="1193128"/>
          <a:ext cx="8718550" cy="5144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3073400" y="1504950"/>
            <a:ext cx="38100" cy="4641850"/>
          </a:xfrm>
          <a:prstGeom prst="line">
            <a:avLst/>
          </a:prstGeom>
          <a:ln w="317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87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225329" y="6597650"/>
            <a:ext cx="4346671" cy="143718"/>
          </a:xfrm>
        </p:spPr>
        <p:txBody>
          <a:bodyPr/>
          <a:lstStyle/>
          <a:p>
            <a:r>
              <a:rPr lang="en-CA" dirty="0" err="1" smtClean="0"/>
              <a:t>www.sff.org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018902" y="1580402"/>
            <a:ext cx="7367451" cy="3693319"/>
          </a:xfrm>
        </p:spPr>
        <p:txBody>
          <a:bodyPr/>
          <a:lstStyle/>
          <a:p>
            <a:pPr lvl="2"/>
            <a:endParaRPr lang="en-CA" dirty="0"/>
          </a:p>
          <a:p>
            <a:endParaRPr lang="en-CA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0" fontAlgn="base" hangingPunct="0">
              <a:spcAft>
                <a:spcPct val="0"/>
              </a:spcAft>
            </a:pPr>
            <a:endParaRPr lang="en-US" altLang="en-US" sz="9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8902" y="1580403"/>
            <a:ext cx="7367451" cy="4247317"/>
          </a:xfrm>
          <a:prstGeom prst="rect">
            <a:avLst/>
          </a:prstGeom>
          <a:solidFill>
            <a:srgbClr val="DCE1EF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4400" b="1" dirty="0" smtClean="0"/>
          </a:p>
          <a:p>
            <a:pPr algn="ctr"/>
            <a:endParaRPr lang="en-US" sz="4400" b="1" dirty="0"/>
          </a:p>
          <a:p>
            <a:pPr algn="ctr"/>
            <a:r>
              <a:rPr lang="en-US" sz="4400" b="1" dirty="0" smtClean="0"/>
              <a:t>What happened to our Mary Smith canary?</a:t>
            </a:r>
          </a:p>
          <a:p>
            <a:pPr algn="ctr"/>
            <a:endParaRPr lang="en-US" sz="4400" b="1" dirty="0" smtClean="0"/>
          </a:p>
          <a:p>
            <a:endParaRPr lang="en-US" sz="32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41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Thank You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9346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225329" y="6597650"/>
            <a:ext cx="4346671" cy="143718"/>
          </a:xfrm>
        </p:spPr>
        <p:txBody>
          <a:bodyPr/>
          <a:lstStyle/>
          <a:p>
            <a:r>
              <a:rPr lang="en-CA" dirty="0" err="1" smtClean="0"/>
              <a:t>www.sff.org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018902" y="1580402"/>
            <a:ext cx="7367451" cy="3693319"/>
          </a:xfrm>
        </p:spPr>
        <p:txBody>
          <a:bodyPr/>
          <a:lstStyle/>
          <a:p>
            <a:pPr lvl="2"/>
            <a:endParaRPr lang="en-CA" dirty="0"/>
          </a:p>
          <a:p>
            <a:endParaRPr lang="en-CA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0" fontAlgn="base" hangingPunct="0">
              <a:spcAft>
                <a:spcPct val="0"/>
              </a:spcAft>
            </a:pPr>
            <a:endParaRPr lang="en-US" altLang="en-US" sz="9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8902" y="1580403"/>
            <a:ext cx="7367451" cy="3693319"/>
          </a:xfrm>
          <a:prstGeom prst="rect">
            <a:avLst/>
          </a:prstGeom>
          <a:solidFill>
            <a:srgbClr val="DCE1EF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Mary Smith: From East Palo Alto to Merced ... and Back –</a:t>
            </a:r>
          </a:p>
          <a:p>
            <a:r>
              <a:rPr lang="en-US" sz="5400" b="1" dirty="0" smtClean="0"/>
              <a:t>A Cautionary Tale!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86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225329" y="6597650"/>
            <a:ext cx="4346671" cy="143718"/>
          </a:xfrm>
        </p:spPr>
        <p:txBody>
          <a:bodyPr/>
          <a:lstStyle/>
          <a:p>
            <a:r>
              <a:rPr lang="en-CA" dirty="0" err="1" smtClean="0"/>
              <a:t>www.sff.org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018902" y="1580402"/>
            <a:ext cx="7367451" cy="3693319"/>
          </a:xfrm>
        </p:spPr>
        <p:txBody>
          <a:bodyPr/>
          <a:lstStyle/>
          <a:p>
            <a:pPr lvl="2"/>
            <a:endParaRPr lang="en-CA" dirty="0"/>
          </a:p>
          <a:p>
            <a:endParaRPr lang="en-CA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0" fontAlgn="base" hangingPunct="0">
              <a:spcAft>
                <a:spcPct val="0"/>
              </a:spcAft>
            </a:pPr>
            <a:endParaRPr lang="en-US" altLang="en-US" sz="9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8902" y="1580403"/>
            <a:ext cx="7367451" cy="4985980"/>
          </a:xfrm>
          <a:prstGeom prst="rect">
            <a:avLst/>
          </a:prstGeom>
          <a:solidFill>
            <a:srgbClr val="DCE1EF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What the Data Show -</a:t>
            </a:r>
          </a:p>
          <a:p>
            <a:r>
              <a:rPr lang="en-US" sz="4800" b="1" dirty="0" smtClean="0"/>
              <a:t>Canaries in a Coal Mine</a:t>
            </a:r>
            <a:endParaRPr lang="en-US" sz="4800" b="1" dirty="0"/>
          </a:p>
          <a:p>
            <a:endParaRPr lang="en-US" sz="2800" b="1" dirty="0" smtClean="0"/>
          </a:p>
          <a:p>
            <a:r>
              <a:rPr lang="en-US" sz="2800" b="1" dirty="0" smtClean="0"/>
              <a:t>Sources:</a:t>
            </a:r>
          </a:p>
          <a:p>
            <a:r>
              <a:rPr lang="en-US" sz="2800" b="1" dirty="0"/>
              <a:t>	</a:t>
            </a:r>
            <a:r>
              <a:rPr lang="en-US" sz="2400" b="1" dirty="0" smtClean="0"/>
              <a:t>SF Chronicle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UC Berkeley Urban Displacement Study</a:t>
            </a:r>
          </a:p>
          <a:p>
            <a:r>
              <a:rPr lang="en-US" sz="2400" b="1" dirty="0"/>
              <a:t>	</a:t>
            </a:r>
            <a:r>
              <a:rPr lang="en-US" sz="2400" b="1" dirty="0" err="1" smtClean="0"/>
              <a:t>Priceonomics</a:t>
            </a:r>
            <a:r>
              <a:rPr lang="en-US" sz="2400" b="1" dirty="0" smtClean="0"/>
              <a:t> (website)</a:t>
            </a:r>
          </a:p>
          <a:p>
            <a:r>
              <a:rPr lang="en-US" sz="2400" b="1" dirty="0" smtClean="0"/>
              <a:t>	</a:t>
            </a:r>
            <a:r>
              <a:rPr lang="en-US" sz="2400" b="1" dirty="0" err="1" smtClean="0"/>
              <a:t>RentJungle</a:t>
            </a:r>
            <a:r>
              <a:rPr lang="en-US" sz="2400" b="1" dirty="0" smtClean="0"/>
              <a:t> (website)</a:t>
            </a:r>
          </a:p>
          <a:p>
            <a:r>
              <a:rPr lang="en-US" sz="2400" b="1" dirty="0" smtClean="0"/>
              <a:t>	Mission by the Numbers</a:t>
            </a:r>
          </a:p>
          <a:p>
            <a:r>
              <a:rPr lang="en-US" sz="2400" b="1" dirty="0"/>
              <a:t>	</a:t>
            </a:r>
            <a:r>
              <a:rPr lang="en-US" sz="2400" b="1" dirty="0" err="1" smtClean="0"/>
              <a:t>Zumper</a:t>
            </a:r>
            <a:r>
              <a:rPr lang="en-US" sz="2400" b="1" dirty="0" smtClean="0"/>
              <a:t> (website)</a:t>
            </a:r>
            <a:endParaRPr lang="en-US" sz="28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03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225329" y="6597650"/>
            <a:ext cx="4346671" cy="143718"/>
          </a:xfrm>
        </p:spPr>
        <p:txBody>
          <a:bodyPr/>
          <a:lstStyle/>
          <a:p>
            <a:r>
              <a:rPr lang="en-CA" dirty="0" err="1" smtClean="0"/>
              <a:t>www.sff.org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2"/>
            <a:endParaRPr lang="en-CA" dirty="0"/>
          </a:p>
          <a:p>
            <a:endParaRPr lang="en-CA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0" fontAlgn="base" hangingPunct="0">
              <a:spcAft>
                <a:spcPct val="0"/>
              </a:spcAft>
            </a:pPr>
            <a:r>
              <a:rPr lang="en-US" altLang="en-US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African American Population Change</a:t>
            </a:r>
            <a:endParaRPr lang="en-US" altLang="en-US" sz="900" dirty="0">
              <a:solidFill>
                <a:schemeClr val="tx1"/>
              </a:solidFill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194034206"/>
              </p:ext>
            </p:extLst>
          </p:nvPr>
        </p:nvGraphicFramePr>
        <p:xfrm>
          <a:off x="127000" y="1504950"/>
          <a:ext cx="8407400" cy="4641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077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225329" y="6597650"/>
            <a:ext cx="4346671" cy="143718"/>
          </a:xfrm>
        </p:spPr>
        <p:txBody>
          <a:bodyPr/>
          <a:lstStyle/>
          <a:p>
            <a:r>
              <a:rPr lang="en-CA" dirty="0" err="1" smtClean="0"/>
              <a:t>www.sff.org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914400" y="2825750"/>
            <a:ext cx="8261350" cy="4641850"/>
          </a:xfrm>
        </p:spPr>
        <p:txBody>
          <a:bodyPr/>
          <a:lstStyle/>
          <a:p>
            <a:pPr lvl="2"/>
            <a:endParaRPr lang="en-CA" dirty="0"/>
          </a:p>
          <a:p>
            <a:endParaRPr lang="en-CA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0" fontAlgn="base" hangingPunct="0">
              <a:spcAft>
                <a:spcPct val="0"/>
              </a:spcAft>
            </a:pPr>
            <a:r>
              <a:rPr lang="en-US" altLang="en-US" sz="2400" b="1" dirty="0" smtClean="0">
                <a:solidFill>
                  <a:schemeClr val="tx1"/>
                </a:solidFill>
              </a:rPr>
              <a:t>African American Population Change</a:t>
            </a:r>
            <a:endParaRPr lang="en-US" alt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593017577"/>
              </p:ext>
            </p:extLst>
          </p:nvPr>
        </p:nvGraphicFramePr>
        <p:xfrm>
          <a:off x="225328" y="1384300"/>
          <a:ext cx="8486871" cy="476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1648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225329" y="6597650"/>
            <a:ext cx="4346671" cy="143718"/>
          </a:xfrm>
        </p:spPr>
        <p:txBody>
          <a:bodyPr/>
          <a:lstStyle/>
          <a:p>
            <a:r>
              <a:rPr lang="en-CA" dirty="0" err="1" smtClean="0"/>
              <a:t>www.sff.org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2"/>
            <a:endParaRPr lang="en-CA" dirty="0"/>
          </a:p>
          <a:p>
            <a:endParaRPr lang="en-CA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0" fontAlgn="base" hangingPunct="0">
              <a:spcAft>
                <a:spcPct val="0"/>
              </a:spcAft>
            </a:pPr>
            <a:r>
              <a:rPr lang="en-US" altLang="en-US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Latino Population Change</a:t>
            </a:r>
            <a:endParaRPr lang="en-US" altLang="en-US" sz="900" dirty="0">
              <a:solidFill>
                <a:schemeClr val="tx1"/>
              </a:solidFill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250710681"/>
              </p:ext>
            </p:extLst>
          </p:nvPr>
        </p:nvGraphicFramePr>
        <p:xfrm>
          <a:off x="225329" y="1384300"/>
          <a:ext cx="8493221" cy="5054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567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225329" y="6597650"/>
            <a:ext cx="4346671" cy="143718"/>
          </a:xfrm>
        </p:spPr>
        <p:txBody>
          <a:bodyPr/>
          <a:lstStyle/>
          <a:p>
            <a:r>
              <a:rPr lang="en-CA" dirty="0" err="1" smtClean="0"/>
              <a:t>www.sff.org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2"/>
            <a:endParaRPr lang="en-CA" dirty="0"/>
          </a:p>
          <a:p>
            <a:endParaRPr lang="en-CA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0" fontAlgn="base" hangingPunct="0">
              <a:spcAft>
                <a:spcPct val="0"/>
              </a:spcAft>
            </a:pPr>
            <a:r>
              <a:rPr lang="en-US" altLang="en-US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African American and Latino Population Trends</a:t>
            </a:r>
            <a:endParaRPr lang="en-US" altLang="en-US" sz="900" dirty="0">
              <a:solidFill>
                <a:schemeClr val="tx1"/>
              </a:solidFill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665173959"/>
              </p:ext>
            </p:extLst>
          </p:nvPr>
        </p:nvGraphicFramePr>
        <p:xfrm>
          <a:off x="0" y="1193128"/>
          <a:ext cx="8718550" cy="5144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9453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225329" y="6597650"/>
            <a:ext cx="4346671" cy="143718"/>
          </a:xfrm>
        </p:spPr>
        <p:txBody>
          <a:bodyPr/>
          <a:lstStyle/>
          <a:p>
            <a:r>
              <a:rPr lang="en-CA" dirty="0" err="1" smtClean="0"/>
              <a:t>www.sff.org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2"/>
            <a:endParaRPr lang="en-CA" dirty="0"/>
          </a:p>
          <a:p>
            <a:endParaRPr lang="en-CA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0" fontAlgn="base" hangingPunct="0">
              <a:spcAft>
                <a:spcPct val="0"/>
              </a:spcAft>
            </a:pPr>
            <a:r>
              <a:rPr lang="en-US" altLang="en-US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Median Rent For 2 Bedroom Apartments</a:t>
            </a:r>
            <a:endParaRPr lang="en-US" altLang="en-US" sz="900" dirty="0">
              <a:solidFill>
                <a:schemeClr val="tx1"/>
              </a:solidFill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783072538"/>
              </p:ext>
            </p:extLst>
          </p:nvPr>
        </p:nvGraphicFramePr>
        <p:xfrm>
          <a:off x="457200" y="1580402"/>
          <a:ext cx="8477793" cy="4807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5446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225329" y="6597650"/>
            <a:ext cx="4346671" cy="143718"/>
          </a:xfrm>
        </p:spPr>
        <p:txBody>
          <a:bodyPr/>
          <a:lstStyle/>
          <a:p>
            <a:r>
              <a:rPr lang="en-CA" dirty="0" err="1" smtClean="0"/>
              <a:t>www.sff.org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018902" y="1580402"/>
            <a:ext cx="7367451" cy="3693319"/>
          </a:xfrm>
        </p:spPr>
        <p:txBody>
          <a:bodyPr/>
          <a:lstStyle/>
          <a:p>
            <a:pPr lvl="2"/>
            <a:endParaRPr lang="en-CA" dirty="0"/>
          </a:p>
          <a:p>
            <a:endParaRPr lang="en-CA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0" fontAlgn="base" hangingPunct="0">
              <a:spcAft>
                <a:spcPct val="0"/>
              </a:spcAft>
            </a:pPr>
            <a:endParaRPr lang="en-US" altLang="en-US" sz="9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8902" y="1580403"/>
            <a:ext cx="7367451" cy="2277547"/>
          </a:xfrm>
          <a:prstGeom prst="rect">
            <a:avLst/>
          </a:prstGeom>
          <a:solidFill>
            <a:srgbClr val="DCE1EF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4800" b="1" dirty="0" smtClean="0"/>
          </a:p>
          <a:p>
            <a:pPr algn="ctr"/>
            <a:r>
              <a:rPr lang="en-US" sz="4800" b="1" dirty="0" smtClean="0"/>
              <a:t>Good News</a:t>
            </a:r>
            <a:endParaRPr lang="en-US" sz="4800" b="1" dirty="0"/>
          </a:p>
          <a:p>
            <a:endParaRPr lang="en-US" sz="28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70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FF Powerpoint Template 2015">
  <a:themeElements>
    <a:clrScheme name="SFF">
      <a:dk1>
        <a:srgbClr val="2F2E2F"/>
      </a:dk1>
      <a:lt1>
        <a:sysClr val="window" lastClr="FFFFFF"/>
      </a:lt1>
      <a:dk2>
        <a:srgbClr val="DB291D"/>
      </a:dk2>
      <a:lt2>
        <a:srgbClr val="E9E8D6"/>
      </a:lt2>
      <a:accent1>
        <a:srgbClr val="4B4944"/>
      </a:accent1>
      <a:accent2>
        <a:srgbClr val="E9E8D6"/>
      </a:accent2>
      <a:accent3>
        <a:srgbClr val="2F2E2F"/>
      </a:accent3>
      <a:accent4>
        <a:srgbClr val="DB291D"/>
      </a:accent4>
      <a:accent5>
        <a:srgbClr val="FFFFFF"/>
      </a:accent5>
      <a:accent6>
        <a:srgbClr val="FFFFFF"/>
      </a:accent6>
      <a:hlink>
        <a:srgbClr val="2F2E2F"/>
      </a:hlink>
      <a:folHlink>
        <a:srgbClr val="DB291D"/>
      </a:folHlink>
    </a:clrScheme>
    <a:fontScheme name="SF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TSFF Powerpoint Template 2015</Template>
  <TotalTime>723</TotalTime>
  <Words>393</Words>
  <Application>Microsoft Office PowerPoint</Application>
  <PresentationFormat>On-screen Show (4:3)</PresentationFormat>
  <Paragraphs>81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Courier New</vt:lpstr>
      <vt:lpstr>Myriad Pro Cond</vt:lpstr>
      <vt:lpstr>Times New Roman</vt:lpstr>
      <vt:lpstr>TSFF Powerpoint Template 2015</vt:lpstr>
      <vt:lpstr>Residential Displacement in the SF Bay Area – Canaries in the Coal Mine</vt:lpstr>
      <vt:lpstr>PowerPoint Presentation</vt:lpstr>
      <vt:lpstr>PowerPoint Presentation</vt:lpstr>
      <vt:lpstr>African American Population Change</vt:lpstr>
      <vt:lpstr>African American Population Change</vt:lpstr>
      <vt:lpstr>Latino Population Change</vt:lpstr>
      <vt:lpstr>African American and Latino Population Trends</vt:lpstr>
      <vt:lpstr>Median Rent For 2 Bedroom Apartments</vt:lpstr>
      <vt:lpstr>PowerPoint Presentation</vt:lpstr>
      <vt:lpstr>Regional Responses at the Voting Box</vt:lpstr>
      <vt:lpstr>PowerPoint Presentation</vt:lpstr>
      <vt:lpstr>African American and Latino Population Trends</vt:lpstr>
      <vt:lpstr>PowerPoint Presentation</vt:lpstr>
      <vt:lpstr>Thank You</vt:lpstr>
    </vt:vector>
  </TitlesOfParts>
  <Company>The San Francisco Foundation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name up to two lines can be here</dc:title>
  <dc:creator>Gail Fuller</dc:creator>
  <cp:lastModifiedBy>Landon Williams</cp:lastModifiedBy>
  <cp:revision>22</cp:revision>
  <dcterms:created xsi:type="dcterms:W3CDTF">2016-09-02T21:53:45Z</dcterms:created>
  <dcterms:modified xsi:type="dcterms:W3CDTF">2017-01-28T14:34:18Z</dcterms:modified>
</cp:coreProperties>
</file>